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Databases\MasterDatabase\Accreditation\Accrediation%20Data%20Reformat%20Fall%20Graph%20Forma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Databases\MasterDatabase\Accreditation\Accrediation%20data%20Reformat%20Spring%20FOR%20GRAPHIN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Databases\MasterDatabase\Accreditation\Accreditation%20Data%20Reformat%20Summer%20FOR%20GRAPHING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PO\Google%20Drive\IRPO\Committees%20&amp;%20Working%20Groups\BOR\BOR%202015_08\BOR%20Enrollment%20Summary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my\Dropbox\work\board\borenrollmentpresentation\Retention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200"/>
              <a:t>COM-FSM</a:t>
            </a:r>
            <a:r>
              <a:rPr lang="en-US" sz="1200" baseline="0"/>
              <a:t> Academic Year Enrollment Trends</a:t>
            </a:r>
            <a:endParaRPr lang="en-US" sz="12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[1]Sheet1!$A$4</c:f>
              <c:strCache>
                <c:ptCount val="1"/>
                <c:pt idx="0">
                  <c:v>Fall</c:v>
                </c:pt>
              </c:strCache>
            </c:strRef>
          </c:tx>
          <c:spPr>
            <a:ln w="22225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[1]Sheet1!$B$3:$F$3</c:f>
              <c:strCache>
                <c:ptCount val="5"/>
                <c:pt idx="0">
                  <c:v>AY10/11</c:v>
                </c:pt>
                <c:pt idx="1">
                  <c:v>AY11/12</c:v>
                </c:pt>
                <c:pt idx="2">
                  <c:v>AY12/13</c:v>
                </c:pt>
                <c:pt idx="3">
                  <c:v>AY13/14</c:v>
                </c:pt>
                <c:pt idx="4">
                  <c:v>AY14/15</c:v>
                </c:pt>
              </c:strCache>
            </c:strRef>
          </c:cat>
          <c:val>
            <c:numRef>
              <c:f>[1]Sheet1!$B$4:$F$4</c:f>
              <c:numCache>
                <c:formatCode>General</c:formatCode>
                <c:ptCount val="5"/>
                <c:pt idx="0">
                  <c:v>2700</c:v>
                </c:pt>
                <c:pt idx="1">
                  <c:v>2913</c:v>
                </c:pt>
                <c:pt idx="2">
                  <c:v>2744</c:v>
                </c:pt>
                <c:pt idx="3">
                  <c:v>2444</c:v>
                </c:pt>
                <c:pt idx="4">
                  <c:v>2344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[1]Sheet1!$A$5</c:f>
              <c:strCache>
                <c:ptCount val="1"/>
                <c:pt idx="0">
                  <c:v>Spring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[1]Sheet1!$B$3:$F$3</c:f>
              <c:strCache>
                <c:ptCount val="5"/>
                <c:pt idx="0">
                  <c:v>AY10/11</c:v>
                </c:pt>
                <c:pt idx="1">
                  <c:v>AY11/12</c:v>
                </c:pt>
                <c:pt idx="2">
                  <c:v>AY12/13</c:v>
                </c:pt>
                <c:pt idx="3">
                  <c:v>AY13/14</c:v>
                </c:pt>
                <c:pt idx="4">
                  <c:v>AY14/15</c:v>
                </c:pt>
              </c:strCache>
            </c:strRef>
          </c:cat>
          <c:val>
            <c:numRef>
              <c:f>[1]Sheet1!$B$5:$F$5</c:f>
              <c:numCache>
                <c:formatCode>General</c:formatCode>
                <c:ptCount val="5"/>
                <c:pt idx="0">
                  <c:v>2397</c:v>
                </c:pt>
                <c:pt idx="1">
                  <c:v>2543</c:v>
                </c:pt>
                <c:pt idx="2">
                  <c:v>2337</c:v>
                </c:pt>
                <c:pt idx="3">
                  <c:v>2094</c:v>
                </c:pt>
                <c:pt idx="4">
                  <c:v>2099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[1]Sheet1!$A$6</c:f>
              <c:strCache>
                <c:ptCount val="1"/>
                <c:pt idx="0">
                  <c:v>Summer</c:v>
                </c:pt>
              </c:strCache>
            </c:strRef>
          </c:tx>
          <c:spPr>
            <a:ln w="2222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[1]Sheet1!$B$3:$F$3</c:f>
              <c:strCache>
                <c:ptCount val="5"/>
                <c:pt idx="0">
                  <c:v>AY10/11</c:v>
                </c:pt>
                <c:pt idx="1">
                  <c:v>AY11/12</c:v>
                </c:pt>
                <c:pt idx="2">
                  <c:v>AY12/13</c:v>
                </c:pt>
                <c:pt idx="3">
                  <c:v>AY13/14</c:v>
                </c:pt>
                <c:pt idx="4">
                  <c:v>AY14/15</c:v>
                </c:pt>
              </c:strCache>
            </c:strRef>
          </c:cat>
          <c:val>
            <c:numRef>
              <c:f>[1]Sheet1!$B$6:$F$6</c:f>
              <c:numCache>
                <c:formatCode>General</c:formatCode>
                <c:ptCount val="5"/>
                <c:pt idx="0">
                  <c:v>2109</c:v>
                </c:pt>
                <c:pt idx="1">
                  <c:v>1276</c:v>
                </c:pt>
                <c:pt idx="2">
                  <c:v>1220</c:v>
                </c:pt>
                <c:pt idx="3">
                  <c:v>998</c:v>
                </c:pt>
                <c:pt idx="4">
                  <c:v>1081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1311250208"/>
        <c:axId val="-1311253472"/>
      </c:lineChart>
      <c:catAx>
        <c:axId val="-131125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53472"/>
        <c:crosses val="autoZero"/>
        <c:auto val="1"/>
        <c:lblAlgn val="ctr"/>
        <c:lblOffset val="100"/>
        <c:noMultiLvlLbl val="0"/>
      </c:catAx>
      <c:valAx>
        <c:axId val="-1311253472"/>
        <c:scaling>
          <c:orientation val="minMax"/>
          <c:max val="30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5020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Fall Semester Enrollment by Campus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[1]Headcount!$B$8</c:f>
              <c:strCache>
                <c:ptCount val="1"/>
                <c:pt idx="0">
                  <c:v>Fall 2010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[1]Headcount!$B$9:$B$13</c:f>
              <c:numCache>
                <c:formatCode>General</c:formatCode>
                <c:ptCount val="5"/>
                <c:pt idx="0">
                  <c:v>479</c:v>
                </c:pt>
                <c:pt idx="1">
                  <c:v>218</c:v>
                </c:pt>
                <c:pt idx="2">
                  <c:v>1056</c:v>
                </c:pt>
                <c:pt idx="3">
                  <c:v>740</c:v>
                </c:pt>
                <c:pt idx="4">
                  <c:v>208</c:v>
                </c:pt>
              </c:numCache>
            </c:numRef>
          </c:val>
        </c:ser>
        <c:ser>
          <c:idx val="1"/>
          <c:order val="1"/>
          <c:tx>
            <c:strRef>
              <c:f>[1]Headcount!$C$8</c:f>
              <c:strCache>
                <c:ptCount val="1"/>
                <c:pt idx="0">
                  <c:v>Fall 2011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[1]Headcount!$C$9:$C$13</c:f>
              <c:numCache>
                <c:formatCode>General</c:formatCode>
                <c:ptCount val="5"/>
                <c:pt idx="0">
                  <c:v>493</c:v>
                </c:pt>
                <c:pt idx="1">
                  <c:v>257</c:v>
                </c:pt>
                <c:pt idx="2">
                  <c:v>1092</c:v>
                </c:pt>
                <c:pt idx="3">
                  <c:v>843</c:v>
                </c:pt>
                <c:pt idx="4">
                  <c:v>228</c:v>
                </c:pt>
              </c:numCache>
            </c:numRef>
          </c:val>
        </c:ser>
        <c:ser>
          <c:idx val="2"/>
          <c:order val="2"/>
          <c:tx>
            <c:strRef>
              <c:f>[1]Headcount!$D$8</c:f>
              <c:strCache>
                <c:ptCount val="1"/>
                <c:pt idx="0">
                  <c:v>Fall 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[1]Headcount!$A$9:$A$13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[1]Headcount!$D$9:$D$13</c:f>
              <c:numCache>
                <c:formatCode>General</c:formatCode>
                <c:ptCount val="5"/>
                <c:pt idx="0">
                  <c:v>409</c:v>
                </c:pt>
                <c:pt idx="1">
                  <c:v>267</c:v>
                </c:pt>
                <c:pt idx="2">
                  <c:v>1072</c:v>
                </c:pt>
                <c:pt idx="3">
                  <c:v>771</c:v>
                </c:pt>
                <c:pt idx="4">
                  <c:v>225</c:v>
                </c:pt>
              </c:numCache>
            </c:numRef>
          </c:val>
        </c:ser>
        <c:ser>
          <c:idx val="3"/>
          <c:order val="3"/>
          <c:tx>
            <c:strRef>
              <c:f>[1]Headcount!$E$8</c:f>
              <c:strCache>
                <c:ptCount val="1"/>
                <c:pt idx="0">
                  <c:v>Fall 2013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[1]Headcount!$E$9:$E$13</c:f>
              <c:numCache>
                <c:formatCode>General</c:formatCode>
                <c:ptCount val="5"/>
                <c:pt idx="0">
                  <c:v>319</c:v>
                </c:pt>
                <c:pt idx="1">
                  <c:v>243</c:v>
                </c:pt>
                <c:pt idx="2">
                  <c:v>1018</c:v>
                </c:pt>
                <c:pt idx="3">
                  <c:v>669</c:v>
                </c:pt>
                <c:pt idx="4">
                  <c:v>195</c:v>
                </c:pt>
              </c:numCache>
            </c:numRef>
          </c:val>
        </c:ser>
        <c:ser>
          <c:idx val="4"/>
          <c:order val="4"/>
          <c:tx>
            <c:strRef>
              <c:f>[1]Headcount!$F$8</c:f>
              <c:strCache>
                <c:ptCount val="1"/>
                <c:pt idx="0">
                  <c:v>Fall 2014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[1]Headcount!$F$9:$F$13</c:f>
              <c:numCache>
                <c:formatCode>General</c:formatCode>
                <c:ptCount val="5"/>
                <c:pt idx="0">
                  <c:v>262</c:v>
                </c:pt>
                <c:pt idx="1">
                  <c:v>223</c:v>
                </c:pt>
                <c:pt idx="2">
                  <c:v>968</c:v>
                </c:pt>
                <c:pt idx="3">
                  <c:v>703</c:v>
                </c:pt>
                <c:pt idx="4">
                  <c:v>188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-1311254016"/>
        <c:axId val="-1311244768"/>
      </c:barChart>
      <c:catAx>
        <c:axId val="-131125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4768"/>
        <c:crosses val="autoZero"/>
        <c:auto val="1"/>
        <c:lblAlgn val="ctr"/>
        <c:lblOffset val="100"/>
        <c:noMultiLvlLbl val="0"/>
      </c:catAx>
      <c:valAx>
        <c:axId val="-131124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54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200" b="1"/>
              <a:t>Fall Semester Enrollment by Student Type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[1]Headcount!$A$5</c:f>
              <c:strCache>
                <c:ptCount val="1"/>
                <c:pt idx="0">
                  <c:v>Continuing</c:v>
                </c:pt>
              </c:strCache>
            </c:strRef>
          </c:tx>
          <c:spPr>
            <a:ln w="38100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[1]Headcount!$B$4:$F$4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[1]Headcount!$B$5:$F$5</c:f>
              <c:numCache>
                <c:formatCode>General</c:formatCode>
                <c:ptCount val="5"/>
                <c:pt idx="0">
                  <c:v>1883</c:v>
                </c:pt>
                <c:pt idx="1">
                  <c:v>2041</c:v>
                </c:pt>
                <c:pt idx="2">
                  <c:v>1924</c:v>
                </c:pt>
                <c:pt idx="3">
                  <c:v>1800</c:v>
                </c:pt>
                <c:pt idx="4">
                  <c:v>1613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[1]Headcount!$A$6</c:f>
              <c:strCache>
                <c:ptCount val="1"/>
                <c:pt idx="0">
                  <c:v>New Student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[1]Headcount!$B$4:$F$4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[1]Headcount!$B$6:$F$6</c:f>
              <c:numCache>
                <c:formatCode>General</c:formatCode>
                <c:ptCount val="5"/>
                <c:pt idx="0">
                  <c:v>650</c:v>
                </c:pt>
                <c:pt idx="1">
                  <c:v>743</c:v>
                </c:pt>
                <c:pt idx="2">
                  <c:v>700</c:v>
                </c:pt>
                <c:pt idx="3">
                  <c:v>481</c:v>
                </c:pt>
                <c:pt idx="4">
                  <c:v>558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[1]Headcount!$A$7</c:f>
              <c:strCache>
                <c:ptCount val="1"/>
                <c:pt idx="0">
                  <c:v>Returning Student</c:v>
                </c:pt>
              </c:strCache>
            </c:strRef>
          </c:tx>
          <c:spPr>
            <a:ln w="38100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[1]Headcount!$B$4:$F$4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[1]Headcount!$B$7:$F$7</c:f>
              <c:numCache>
                <c:formatCode>General</c:formatCode>
                <c:ptCount val="5"/>
                <c:pt idx="0">
                  <c:v>167</c:v>
                </c:pt>
                <c:pt idx="1">
                  <c:v>129</c:v>
                </c:pt>
                <c:pt idx="2">
                  <c:v>120</c:v>
                </c:pt>
                <c:pt idx="3">
                  <c:v>163</c:v>
                </c:pt>
                <c:pt idx="4">
                  <c:v>173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11244224"/>
        <c:axId val="-1311250752"/>
      </c:lineChart>
      <c:catAx>
        <c:axId val="-131124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50752"/>
        <c:crosses val="autoZero"/>
        <c:auto val="1"/>
        <c:lblAlgn val="ctr"/>
        <c:lblOffset val="100"/>
        <c:noMultiLvlLbl val="0"/>
      </c:catAx>
      <c:valAx>
        <c:axId val="-131125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Students</a:t>
                </a:r>
              </a:p>
              <a:p>
                <a:pPr>
                  <a:defRPr/>
                </a:pP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42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Fall Semester Full</a:t>
            </a:r>
            <a:r>
              <a:rPr lang="en-US" sz="1200" b="1" baseline="0"/>
              <a:t> Time versus Part Time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[1]Headcount!$A$43</c:f>
              <c:strCache>
                <c:ptCount val="1"/>
                <c:pt idx="0">
                  <c:v>Full Time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[1]Headcount!$B$42:$F$42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[1]Headcount!$B$43:$F$43</c:f>
              <c:numCache>
                <c:formatCode>0%</c:formatCode>
                <c:ptCount val="5"/>
                <c:pt idx="0">
                  <c:v>0.74962962962962965</c:v>
                </c:pt>
                <c:pt idx="1">
                  <c:v>0.71095090971507036</c:v>
                </c:pt>
                <c:pt idx="2">
                  <c:v>0.6494169096209913</c:v>
                </c:pt>
                <c:pt idx="3">
                  <c:v>0.67021276595744683</c:v>
                </c:pt>
                <c:pt idx="4">
                  <c:v>0.68472696245733788</c:v>
                </c:pt>
              </c:numCache>
            </c:numRef>
          </c:val>
        </c:ser>
        <c:ser>
          <c:idx val="1"/>
          <c:order val="1"/>
          <c:tx>
            <c:strRef>
              <c:f>[1]Headcount!$A$44</c:f>
              <c:strCache>
                <c:ptCount val="1"/>
                <c:pt idx="0">
                  <c:v>Part Time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[1]Headcount!$B$42:$F$42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[1]Headcount!$B$44:$F$44</c:f>
              <c:numCache>
                <c:formatCode>0%</c:formatCode>
                <c:ptCount val="5"/>
                <c:pt idx="0">
                  <c:v>0.25074074074074076</c:v>
                </c:pt>
                <c:pt idx="1">
                  <c:v>0.28904909028492964</c:v>
                </c:pt>
                <c:pt idx="2">
                  <c:v>0.35058309037900875</c:v>
                </c:pt>
                <c:pt idx="3">
                  <c:v>0.32978723404255317</c:v>
                </c:pt>
                <c:pt idx="4">
                  <c:v>0.31527303754266212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311246944"/>
        <c:axId val="-1311248576"/>
      </c:barChart>
      <c:catAx>
        <c:axId val="-131124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8576"/>
        <c:crosses val="autoZero"/>
        <c:auto val="1"/>
        <c:lblAlgn val="ctr"/>
        <c:lblOffset val="100"/>
        <c:noMultiLvlLbl val="0"/>
      </c:catAx>
      <c:valAx>
        <c:axId val="-13112485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6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Fall Semester Enrollment by</a:t>
            </a:r>
            <a:r>
              <a:rPr lang="en-US" sz="1200" b="1" baseline="0"/>
              <a:t> Gender (%)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Headcount!$A$65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Headcount!$B$64:$F$64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Headcount!$B$65:$F$65</c:f>
              <c:numCache>
                <c:formatCode>0%</c:formatCode>
                <c:ptCount val="5"/>
                <c:pt idx="0">
                  <c:v>0.5377777777777778</c:v>
                </c:pt>
                <c:pt idx="1">
                  <c:v>0.5348438036388603</c:v>
                </c:pt>
                <c:pt idx="2">
                  <c:v>0.54409620991253649</c:v>
                </c:pt>
                <c:pt idx="3">
                  <c:v>0.51636661211129298</c:v>
                </c:pt>
                <c:pt idx="4">
                  <c:v>0.53370307167235498</c:v>
                </c:pt>
              </c:numCache>
            </c:numRef>
          </c:val>
        </c:ser>
        <c:ser>
          <c:idx val="1"/>
          <c:order val="1"/>
          <c:tx>
            <c:strRef>
              <c:f>Headcount!$A$66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Headcount!$B$64:$F$64</c:f>
              <c:strCache>
                <c:ptCount val="5"/>
                <c:pt idx="0">
                  <c:v>Fall 2010</c:v>
                </c:pt>
                <c:pt idx="1">
                  <c:v>Fall 2011</c:v>
                </c:pt>
                <c:pt idx="2">
                  <c:v>Fall 2012</c:v>
                </c:pt>
                <c:pt idx="3">
                  <c:v>Fall 2013</c:v>
                </c:pt>
                <c:pt idx="4">
                  <c:v>Fall 2014</c:v>
                </c:pt>
              </c:strCache>
            </c:strRef>
          </c:cat>
          <c:val>
            <c:numRef>
              <c:f>Headcount!$B$66:$F$66</c:f>
              <c:numCache>
                <c:formatCode>0%</c:formatCode>
                <c:ptCount val="5"/>
                <c:pt idx="0">
                  <c:v>0.46259259259259261</c:v>
                </c:pt>
                <c:pt idx="1">
                  <c:v>0.4651561963611397</c:v>
                </c:pt>
                <c:pt idx="2">
                  <c:v>0.45590379008746357</c:v>
                </c:pt>
                <c:pt idx="3">
                  <c:v>0.48363338788870702</c:v>
                </c:pt>
                <c:pt idx="4">
                  <c:v>0.46629692832764508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311243136"/>
        <c:axId val="-1311251840"/>
      </c:barChart>
      <c:catAx>
        <c:axId val="-13112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51840"/>
        <c:crosses val="autoZero"/>
        <c:auto val="1"/>
        <c:lblAlgn val="ctr"/>
        <c:lblOffset val="100"/>
        <c:noMultiLvlLbl val="0"/>
      </c:catAx>
      <c:valAx>
        <c:axId val="-131125184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31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Fall Semester Enrollment by State of Origin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[1]Headcount!$B$17</c:f>
              <c:strCache>
                <c:ptCount val="1"/>
                <c:pt idx="0">
                  <c:v>Fall 2010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[1]Headcount!$A$18:$A$22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[1]Headcount!$B$18:$B$22</c:f>
              <c:numCache>
                <c:formatCode>General</c:formatCode>
                <c:ptCount val="5"/>
                <c:pt idx="0">
                  <c:v>566</c:v>
                </c:pt>
                <c:pt idx="1">
                  <c:v>274</c:v>
                </c:pt>
                <c:pt idx="2">
                  <c:v>9</c:v>
                </c:pt>
                <c:pt idx="3">
                  <c:v>1539</c:v>
                </c:pt>
                <c:pt idx="4">
                  <c:v>313</c:v>
                </c:pt>
              </c:numCache>
            </c:numRef>
          </c:val>
        </c:ser>
        <c:ser>
          <c:idx val="1"/>
          <c:order val="1"/>
          <c:tx>
            <c:strRef>
              <c:f>[1]Headcount!$C$17</c:f>
              <c:strCache>
                <c:ptCount val="1"/>
                <c:pt idx="0">
                  <c:v>Fall 2011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[1]Headcount!$A$18:$A$22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[1]Headcount!$C$18:$C$22</c:f>
              <c:numCache>
                <c:formatCode>General</c:formatCode>
                <c:ptCount val="5"/>
                <c:pt idx="0">
                  <c:v>587</c:v>
                </c:pt>
                <c:pt idx="1">
                  <c:v>326</c:v>
                </c:pt>
                <c:pt idx="2">
                  <c:v>9</c:v>
                </c:pt>
                <c:pt idx="3">
                  <c:v>1643</c:v>
                </c:pt>
                <c:pt idx="4">
                  <c:v>348</c:v>
                </c:pt>
              </c:numCache>
            </c:numRef>
          </c:val>
        </c:ser>
        <c:ser>
          <c:idx val="2"/>
          <c:order val="2"/>
          <c:tx>
            <c:strRef>
              <c:f>[1]Headcount!$D$17</c:f>
              <c:strCache>
                <c:ptCount val="1"/>
                <c:pt idx="0">
                  <c:v>Fall 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[1]Headcount!$A$18:$A$22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[1]Headcount!$D$18:$D$22</c:f>
              <c:numCache>
                <c:formatCode>General</c:formatCode>
                <c:ptCount val="5"/>
                <c:pt idx="0">
                  <c:v>499</c:v>
                </c:pt>
                <c:pt idx="1">
                  <c:v>354</c:v>
                </c:pt>
                <c:pt idx="2">
                  <c:v>9</c:v>
                </c:pt>
                <c:pt idx="3">
                  <c:v>1550</c:v>
                </c:pt>
                <c:pt idx="4">
                  <c:v>332</c:v>
                </c:pt>
              </c:numCache>
            </c:numRef>
          </c:val>
        </c:ser>
        <c:ser>
          <c:idx val="3"/>
          <c:order val="3"/>
          <c:tx>
            <c:strRef>
              <c:f>[1]Headcount!$E$17</c:f>
              <c:strCache>
                <c:ptCount val="1"/>
                <c:pt idx="0">
                  <c:v>Fall 2013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[1]Headcount!$A$18:$A$22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[1]Headcount!$E$18:$E$22</c:f>
              <c:numCache>
                <c:formatCode>General</c:formatCode>
                <c:ptCount val="5"/>
                <c:pt idx="0">
                  <c:v>407</c:v>
                </c:pt>
                <c:pt idx="1">
                  <c:v>319</c:v>
                </c:pt>
                <c:pt idx="2">
                  <c:v>17</c:v>
                </c:pt>
                <c:pt idx="3">
                  <c:v>1401</c:v>
                </c:pt>
                <c:pt idx="4">
                  <c:v>300</c:v>
                </c:pt>
              </c:numCache>
            </c:numRef>
          </c:val>
        </c:ser>
        <c:ser>
          <c:idx val="4"/>
          <c:order val="4"/>
          <c:tx>
            <c:strRef>
              <c:f>[1]Headcount!$F$17</c:f>
              <c:strCache>
                <c:ptCount val="1"/>
                <c:pt idx="0">
                  <c:v>Fall 2014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[1]Headcount!$A$18:$A$22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[1]Headcount!$F$18:$F$22</c:f>
              <c:numCache>
                <c:formatCode>General</c:formatCode>
                <c:ptCount val="5"/>
                <c:pt idx="0">
                  <c:v>343</c:v>
                </c:pt>
                <c:pt idx="1">
                  <c:v>296</c:v>
                </c:pt>
                <c:pt idx="2">
                  <c:v>14</c:v>
                </c:pt>
                <c:pt idx="3">
                  <c:v>1401</c:v>
                </c:pt>
                <c:pt idx="4">
                  <c:v>290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11246400"/>
        <c:axId val="-1311249120"/>
      </c:barChart>
      <c:catAx>
        <c:axId val="-131124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9120"/>
        <c:crosses val="autoZero"/>
        <c:auto val="1"/>
        <c:lblAlgn val="ctr"/>
        <c:lblOffset val="100"/>
        <c:noMultiLvlLbl val="0"/>
      </c:catAx>
      <c:valAx>
        <c:axId val="-131124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112464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Fall </a:t>
            </a:r>
            <a:r>
              <a:rPr lang="en-US" sz="1200" b="1" dirty="0" smtClean="0"/>
              <a:t>Semester Enrollment </a:t>
            </a:r>
            <a:r>
              <a:rPr lang="en-US" sz="1200" b="1" dirty="0"/>
              <a:t>by State of Origin (%)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[1]Headcount!$B$87</c:f>
              <c:strCache>
                <c:ptCount val="1"/>
                <c:pt idx="0">
                  <c:v>Fall 2010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[1]Headcount!$A$88:$A$91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[1]Headcount!$B$88:$B$91</c:f>
              <c:numCache>
                <c:formatCode>0%</c:formatCode>
                <c:ptCount val="4"/>
                <c:pt idx="0">
                  <c:v>0.20962962962962964</c:v>
                </c:pt>
                <c:pt idx="1">
                  <c:v>0.10148148148148148</c:v>
                </c:pt>
                <c:pt idx="2">
                  <c:v>0.56999999999999995</c:v>
                </c:pt>
                <c:pt idx="3">
                  <c:v>0.11592592592592593</c:v>
                </c:pt>
              </c:numCache>
            </c:numRef>
          </c:val>
        </c:ser>
        <c:ser>
          <c:idx val="1"/>
          <c:order val="1"/>
          <c:tx>
            <c:strRef>
              <c:f>[1]Headcount!$C$87</c:f>
              <c:strCache>
                <c:ptCount val="1"/>
                <c:pt idx="0">
                  <c:v>Fall 2011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[1]Headcount!$A$88:$A$91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[1]Headcount!$C$88:$C$91</c:f>
              <c:numCache>
                <c:formatCode>0%</c:formatCode>
                <c:ptCount val="4"/>
                <c:pt idx="0">
                  <c:v>0.20151047030552696</c:v>
                </c:pt>
                <c:pt idx="1">
                  <c:v>0.11191211809131479</c:v>
                </c:pt>
                <c:pt idx="2">
                  <c:v>0.56402334363199447</c:v>
                </c:pt>
                <c:pt idx="3">
                  <c:v>0.11946446961894953</c:v>
                </c:pt>
              </c:numCache>
            </c:numRef>
          </c:val>
        </c:ser>
        <c:ser>
          <c:idx val="2"/>
          <c:order val="2"/>
          <c:tx>
            <c:strRef>
              <c:f>[1]Headcount!$D$87</c:f>
              <c:strCache>
                <c:ptCount val="1"/>
                <c:pt idx="0">
                  <c:v>Fall 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[1]Headcount!$A$88:$A$91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[1]Headcount!$D$88:$D$91</c:f>
              <c:numCache>
                <c:formatCode>0%</c:formatCode>
                <c:ptCount val="4"/>
                <c:pt idx="0">
                  <c:v>0.18185131195335277</c:v>
                </c:pt>
                <c:pt idx="1">
                  <c:v>0.12900874635568513</c:v>
                </c:pt>
                <c:pt idx="2">
                  <c:v>0.564868804664723</c:v>
                </c:pt>
                <c:pt idx="3">
                  <c:v>0.12099125364431487</c:v>
                </c:pt>
              </c:numCache>
            </c:numRef>
          </c:val>
        </c:ser>
        <c:ser>
          <c:idx val="3"/>
          <c:order val="3"/>
          <c:tx>
            <c:strRef>
              <c:f>[1]Headcount!$E$87</c:f>
              <c:strCache>
                <c:ptCount val="1"/>
                <c:pt idx="0">
                  <c:v>Fall 2013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[1]Headcount!$A$88:$A$91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[1]Headcount!$E$88:$E$91</c:f>
              <c:numCache>
                <c:formatCode>0%</c:formatCode>
                <c:ptCount val="4"/>
                <c:pt idx="0">
                  <c:v>0.1665302782324059</c:v>
                </c:pt>
                <c:pt idx="1">
                  <c:v>0.13052373158756136</c:v>
                </c:pt>
                <c:pt idx="2">
                  <c:v>0.573240589198036</c:v>
                </c:pt>
                <c:pt idx="3">
                  <c:v>0.12274959083469722</c:v>
                </c:pt>
              </c:numCache>
            </c:numRef>
          </c:val>
        </c:ser>
        <c:ser>
          <c:idx val="4"/>
          <c:order val="4"/>
          <c:tx>
            <c:strRef>
              <c:f>[1]Headcount!$F$87</c:f>
              <c:strCache>
                <c:ptCount val="1"/>
                <c:pt idx="0">
                  <c:v>Fall 2014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[1]Headcount!$A$88:$A$91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[1]Headcount!$F$88:$F$91</c:f>
              <c:numCache>
                <c:formatCode>0%</c:formatCode>
                <c:ptCount val="4"/>
                <c:pt idx="0">
                  <c:v>0.14633105802047783</c:v>
                </c:pt>
                <c:pt idx="1">
                  <c:v>0.12627986348122866</c:v>
                </c:pt>
                <c:pt idx="2">
                  <c:v>0.59769624573378843</c:v>
                </c:pt>
                <c:pt idx="3">
                  <c:v>0.12372013651877133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47601744"/>
        <c:axId val="-1266929312"/>
      </c:barChart>
      <c:catAx>
        <c:axId val="-134760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29312"/>
        <c:crosses val="autoZero"/>
        <c:auto val="1"/>
        <c:lblAlgn val="ctr"/>
        <c:lblOffset val="100"/>
        <c:noMultiLvlLbl val="0"/>
      </c:catAx>
      <c:valAx>
        <c:axId val="-126692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476017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Fall</a:t>
            </a:r>
            <a:r>
              <a:rPr lang="en-US" sz="1200" b="1" baseline="0"/>
              <a:t> Semester Enrollment by Degree Type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[1]Headcount!$B$28</c:f>
              <c:strCache>
                <c:ptCount val="1"/>
                <c:pt idx="0">
                  <c:v>Fall 2010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[1]Headcount!$A$29:$A$34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[1]Headcount!$B$29:$B$34</c:f>
              <c:numCache>
                <c:formatCode>General</c:formatCode>
                <c:ptCount val="6"/>
                <c:pt idx="0">
                  <c:v>106</c:v>
                </c:pt>
                <c:pt idx="1">
                  <c:v>905</c:v>
                </c:pt>
                <c:pt idx="2">
                  <c:v>715</c:v>
                </c:pt>
                <c:pt idx="3">
                  <c:v>37</c:v>
                </c:pt>
                <c:pt idx="4">
                  <c:v>814</c:v>
                </c:pt>
                <c:pt idx="5">
                  <c:v>116</c:v>
                </c:pt>
              </c:numCache>
            </c:numRef>
          </c:val>
        </c:ser>
        <c:ser>
          <c:idx val="1"/>
          <c:order val="1"/>
          <c:tx>
            <c:strRef>
              <c:f>[1]Headcount!$C$28</c:f>
              <c:strCache>
                <c:ptCount val="1"/>
                <c:pt idx="0">
                  <c:v>Fall 2011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[1]Headcount!$A$29:$A$34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[1]Headcount!$C$29:$C$34</c:f>
              <c:numCache>
                <c:formatCode>General</c:formatCode>
                <c:ptCount val="6"/>
                <c:pt idx="0">
                  <c:v>180</c:v>
                </c:pt>
                <c:pt idx="1">
                  <c:v>1109</c:v>
                </c:pt>
                <c:pt idx="2">
                  <c:v>735</c:v>
                </c:pt>
                <c:pt idx="3">
                  <c:v>51</c:v>
                </c:pt>
                <c:pt idx="4">
                  <c:v>729</c:v>
                </c:pt>
                <c:pt idx="5">
                  <c:v>107</c:v>
                </c:pt>
              </c:numCache>
            </c:numRef>
          </c:val>
        </c:ser>
        <c:ser>
          <c:idx val="2"/>
          <c:order val="2"/>
          <c:tx>
            <c:strRef>
              <c:f>[1]Headcount!$D$28</c:f>
              <c:strCache>
                <c:ptCount val="1"/>
                <c:pt idx="0">
                  <c:v>Fall 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[1]Headcount!$A$29:$A$34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[1]Headcount!$D$29:$D$34</c:f>
              <c:numCache>
                <c:formatCode>General</c:formatCode>
                <c:ptCount val="6"/>
                <c:pt idx="0">
                  <c:v>183</c:v>
                </c:pt>
                <c:pt idx="1">
                  <c:v>1025</c:v>
                </c:pt>
                <c:pt idx="2">
                  <c:v>726</c:v>
                </c:pt>
                <c:pt idx="3">
                  <c:v>43</c:v>
                </c:pt>
                <c:pt idx="4">
                  <c:v>714</c:v>
                </c:pt>
                <c:pt idx="5">
                  <c:v>47</c:v>
                </c:pt>
              </c:numCache>
            </c:numRef>
          </c:val>
        </c:ser>
        <c:ser>
          <c:idx val="3"/>
          <c:order val="3"/>
          <c:tx>
            <c:strRef>
              <c:f>[1]Headcount!$E$28</c:f>
              <c:strCache>
                <c:ptCount val="1"/>
                <c:pt idx="0">
                  <c:v>Fall 2013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[1]Headcount!$A$29:$A$34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[1]Headcount!$E$29:$E$34</c:f>
              <c:numCache>
                <c:formatCode>General</c:formatCode>
                <c:ptCount val="6"/>
                <c:pt idx="0">
                  <c:v>151</c:v>
                </c:pt>
                <c:pt idx="1">
                  <c:v>866</c:v>
                </c:pt>
                <c:pt idx="2">
                  <c:v>610</c:v>
                </c:pt>
                <c:pt idx="3">
                  <c:v>37</c:v>
                </c:pt>
                <c:pt idx="4">
                  <c:v>698</c:v>
                </c:pt>
                <c:pt idx="5">
                  <c:v>62</c:v>
                </c:pt>
              </c:numCache>
            </c:numRef>
          </c:val>
        </c:ser>
        <c:ser>
          <c:idx val="4"/>
          <c:order val="4"/>
          <c:tx>
            <c:strRef>
              <c:f>[1]Headcount!$F$28</c:f>
              <c:strCache>
                <c:ptCount val="1"/>
                <c:pt idx="0">
                  <c:v>Fall 2014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[1]Headcount!$A$29:$A$34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[1]Headcount!$F$29:$F$34</c:f>
              <c:numCache>
                <c:formatCode>General</c:formatCode>
                <c:ptCount val="6"/>
                <c:pt idx="0">
                  <c:v>127</c:v>
                </c:pt>
                <c:pt idx="1">
                  <c:v>788</c:v>
                </c:pt>
                <c:pt idx="2">
                  <c:v>591</c:v>
                </c:pt>
                <c:pt idx="3">
                  <c:v>22</c:v>
                </c:pt>
                <c:pt idx="4">
                  <c:v>715</c:v>
                </c:pt>
                <c:pt idx="5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66931488"/>
        <c:axId val="-1266932032"/>
      </c:barChart>
      <c:catAx>
        <c:axId val="-126693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32032"/>
        <c:crosses val="autoZero"/>
        <c:auto val="1"/>
        <c:lblAlgn val="ctr"/>
        <c:lblOffset val="100"/>
        <c:noMultiLvlLbl val="0"/>
      </c:catAx>
      <c:valAx>
        <c:axId val="-126693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 dirty="0"/>
              <a:t>Spring Semester </a:t>
            </a:r>
            <a:r>
              <a:rPr lang="en-US" sz="1100" b="1" dirty="0" smtClean="0"/>
              <a:t>Enrollment</a:t>
            </a:r>
            <a:endParaRPr lang="en-US" sz="11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[1]spring_headcount_noPercent!$A$3</c:f>
              <c:strCache>
                <c:ptCount val="1"/>
                <c:pt idx="0">
                  <c:v>College (Headcount)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[1]spring_headcount_noPercent!$B$2:$F$2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[1]spring_headcount_noPercent!$B$3:$F$3</c:f>
              <c:numCache>
                <c:formatCode>General</c:formatCode>
                <c:ptCount val="5"/>
                <c:pt idx="0">
                  <c:v>2397</c:v>
                </c:pt>
                <c:pt idx="1">
                  <c:v>2543</c:v>
                </c:pt>
                <c:pt idx="2">
                  <c:v>2337</c:v>
                </c:pt>
                <c:pt idx="3">
                  <c:v>2094</c:v>
                </c:pt>
                <c:pt idx="4">
                  <c:v>2099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66929856"/>
        <c:axId val="-1266928768"/>
      </c:barChart>
      <c:catAx>
        <c:axId val="-126692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28768"/>
        <c:crosses val="autoZero"/>
        <c:auto val="1"/>
        <c:lblAlgn val="ctr"/>
        <c:lblOffset val="100"/>
        <c:noMultiLvlLbl val="0"/>
      </c:catAx>
      <c:valAx>
        <c:axId val="-126692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29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Enrollment by Campus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[1]spring_headcount_noPercent!$B$8</c:f>
              <c:strCache>
                <c:ptCount val="1"/>
                <c:pt idx="0">
                  <c:v>Spring 2011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[1]spring_headcount_noPercent!$B$9:$B$13</c:f>
              <c:numCache>
                <c:formatCode>General</c:formatCode>
                <c:ptCount val="5"/>
                <c:pt idx="0">
                  <c:v>433</c:v>
                </c:pt>
                <c:pt idx="1">
                  <c:v>218</c:v>
                </c:pt>
                <c:pt idx="2">
                  <c:v>985</c:v>
                </c:pt>
                <c:pt idx="3">
                  <c:v>558</c:v>
                </c:pt>
                <c:pt idx="4">
                  <c:v>203</c:v>
                </c:pt>
              </c:numCache>
            </c:numRef>
          </c:val>
        </c:ser>
        <c:ser>
          <c:idx val="1"/>
          <c:order val="1"/>
          <c:tx>
            <c:strRef>
              <c:f>[1]spring_headcount_noPercent!$C$8</c:f>
              <c:strCache>
                <c:ptCount val="1"/>
                <c:pt idx="0">
                  <c:v>Spring 2012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[1]spring_headcount_noPercent!$C$9:$C$13</c:f>
              <c:numCache>
                <c:formatCode>General</c:formatCode>
                <c:ptCount val="5"/>
                <c:pt idx="0">
                  <c:v>428</c:v>
                </c:pt>
                <c:pt idx="1">
                  <c:v>244</c:v>
                </c:pt>
                <c:pt idx="2">
                  <c:v>959</c:v>
                </c:pt>
                <c:pt idx="3">
                  <c:v>691</c:v>
                </c:pt>
                <c:pt idx="4">
                  <c:v>221</c:v>
                </c:pt>
              </c:numCache>
            </c:numRef>
          </c:val>
        </c:ser>
        <c:ser>
          <c:idx val="2"/>
          <c:order val="2"/>
          <c:tx>
            <c:strRef>
              <c:f>[1]spring_headcount_noPercent!$D$8</c:f>
              <c:strCache>
                <c:ptCount val="1"/>
                <c:pt idx="0">
                  <c:v>Spring 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[1]spring_headcount_noPercent!$A$9:$A$13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[1]spring_headcount_noPercent!$D$9:$D$13</c:f>
              <c:numCache>
                <c:formatCode>General</c:formatCode>
                <c:ptCount val="5"/>
                <c:pt idx="0">
                  <c:v>372</c:v>
                </c:pt>
                <c:pt idx="1">
                  <c:v>215</c:v>
                </c:pt>
                <c:pt idx="2">
                  <c:v>976</c:v>
                </c:pt>
                <c:pt idx="3">
                  <c:v>586</c:v>
                </c:pt>
                <c:pt idx="4">
                  <c:v>188</c:v>
                </c:pt>
              </c:numCache>
            </c:numRef>
          </c:val>
        </c:ser>
        <c:ser>
          <c:idx val="3"/>
          <c:order val="3"/>
          <c:tx>
            <c:strRef>
              <c:f>[1]spring_headcount_noPercent!$E$8</c:f>
              <c:strCache>
                <c:ptCount val="1"/>
                <c:pt idx="0">
                  <c:v>Spring 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[1]spring_headcount_noPercent!$E$9:$E$13</c:f>
              <c:numCache>
                <c:formatCode>General</c:formatCode>
                <c:ptCount val="5"/>
                <c:pt idx="0">
                  <c:v>266</c:v>
                </c:pt>
                <c:pt idx="1">
                  <c:v>158</c:v>
                </c:pt>
                <c:pt idx="2">
                  <c:v>937</c:v>
                </c:pt>
                <c:pt idx="3">
                  <c:v>553</c:v>
                </c:pt>
                <c:pt idx="4">
                  <c:v>180</c:v>
                </c:pt>
              </c:numCache>
            </c:numRef>
          </c:val>
        </c:ser>
        <c:ser>
          <c:idx val="4"/>
          <c:order val="4"/>
          <c:tx>
            <c:strRef>
              <c:f>[1]spring_headcount_noPercent!$F$8</c:f>
              <c:strCache>
                <c:ptCount val="1"/>
                <c:pt idx="0">
                  <c:v>Spring 2015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[1]spring_headcount_noPercent!$F$9:$F$13</c:f>
              <c:numCache>
                <c:formatCode>General</c:formatCode>
                <c:ptCount val="5"/>
                <c:pt idx="0">
                  <c:v>238</c:v>
                </c:pt>
                <c:pt idx="1">
                  <c:v>218</c:v>
                </c:pt>
                <c:pt idx="2">
                  <c:v>847</c:v>
                </c:pt>
                <c:pt idx="3">
                  <c:v>604</c:v>
                </c:pt>
                <c:pt idx="4">
                  <c:v>192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6934752"/>
        <c:axId val="-1266934208"/>
      </c:barChart>
      <c:catAx>
        <c:axId val="-126693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34208"/>
        <c:crosses val="autoZero"/>
        <c:auto val="1"/>
        <c:lblAlgn val="ctr"/>
        <c:lblOffset val="100"/>
        <c:noMultiLvlLbl val="0"/>
      </c:catAx>
      <c:valAx>
        <c:axId val="-126693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9347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Enrollment</a:t>
            </a:r>
            <a:r>
              <a:rPr lang="en-US" sz="1200" b="1" baseline="0"/>
              <a:t> by Student Type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spring_headcount_noPercent!$A$5</c:f>
              <c:strCache>
                <c:ptCount val="1"/>
                <c:pt idx="0">
                  <c:v>Continuing</c:v>
                </c:pt>
              </c:strCache>
            </c:strRef>
          </c:tx>
          <c:spPr>
            <a:ln w="28575" cap="rnd">
              <a:solidFill>
                <a:schemeClr val="accent1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spring_headcount_noPercent!$B$4:$F$4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spring_headcount_noPercent!$B$5:$F$5</c:f>
              <c:numCache>
                <c:formatCode>General</c:formatCode>
                <c:ptCount val="5"/>
                <c:pt idx="0">
                  <c:v>2171</c:v>
                </c:pt>
                <c:pt idx="1">
                  <c:v>2304</c:v>
                </c:pt>
                <c:pt idx="2">
                  <c:v>2131</c:v>
                </c:pt>
                <c:pt idx="3">
                  <c:v>1855</c:v>
                </c:pt>
                <c:pt idx="4">
                  <c:v>1853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spring_headcount_noPercent!$A$6</c:f>
              <c:strCache>
                <c:ptCount val="1"/>
                <c:pt idx="0">
                  <c:v>New Student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spring_headcount_noPercent!$B$4:$F$4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spring_headcount_noPercent!$B$6:$F$6</c:f>
              <c:numCache>
                <c:formatCode>General</c:formatCode>
                <c:ptCount val="5"/>
                <c:pt idx="0">
                  <c:v>115</c:v>
                </c:pt>
                <c:pt idx="1">
                  <c:v>125</c:v>
                </c:pt>
                <c:pt idx="2">
                  <c:v>86</c:v>
                </c:pt>
                <c:pt idx="3">
                  <c:v>129</c:v>
                </c:pt>
                <c:pt idx="4">
                  <c:v>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spring_headcount_noPercent!$A$7</c:f>
              <c:strCache>
                <c:ptCount val="1"/>
                <c:pt idx="0">
                  <c:v>Returning Student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spring_headcount_noPercent!$B$4:$F$4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spring_headcount_noPercent!$B$7:$F$7</c:f>
              <c:numCache>
                <c:formatCode>General</c:formatCode>
                <c:ptCount val="5"/>
                <c:pt idx="0">
                  <c:v>111</c:v>
                </c:pt>
                <c:pt idx="1">
                  <c:v>114</c:v>
                </c:pt>
                <c:pt idx="2">
                  <c:v>120</c:v>
                </c:pt>
                <c:pt idx="3">
                  <c:v>110</c:v>
                </c:pt>
                <c:pt idx="4">
                  <c:v>152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66514112"/>
        <c:axId val="-1266509216"/>
      </c:lineChart>
      <c:catAx>
        <c:axId val="-126651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509216"/>
        <c:crosses val="autoZero"/>
        <c:auto val="1"/>
        <c:lblAlgn val="ctr"/>
        <c:lblOffset val="100"/>
        <c:noMultiLvlLbl val="0"/>
      </c:catAx>
      <c:valAx>
        <c:axId val="-12665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5141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Full Time versus Part Time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[1]spring_headcount_noPercent!$A$43</c:f>
              <c:strCache>
                <c:ptCount val="1"/>
                <c:pt idx="0">
                  <c:v>Full Time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[1]spring_headcount_noPercent!$B$42:$F$42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[1]spring_headcount_noPercent!$B$43:$F$43</c:f>
              <c:numCache>
                <c:formatCode>0%</c:formatCode>
                <c:ptCount val="5"/>
                <c:pt idx="0">
                  <c:v>0.7309136420525657</c:v>
                </c:pt>
                <c:pt idx="1">
                  <c:v>0.69366889500589857</c:v>
                </c:pt>
                <c:pt idx="2">
                  <c:v>0.65040650406504064</c:v>
                </c:pt>
                <c:pt idx="3">
                  <c:v>0.6485195797516714</c:v>
                </c:pt>
                <c:pt idx="4">
                  <c:v>0.6550738446879466</c:v>
                </c:pt>
              </c:numCache>
            </c:numRef>
          </c:val>
        </c:ser>
        <c:ser>
          <c:idx val="1"/>
          <c:order val="1"/>
          <c:tx>
            <c:strRef>
              <c:f>[1]spring_headcount_noPercent!$A$44</c:f>
              <c:strCache>
                <c:ptCount val="1"/>
                <c:pt idx="0">
                  <c:v>Part Time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[1]spring_headcount_noPercent!$B$42:$F$42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[1]spring_headcount_noPercent!$B$44:$F$44</c:f>
              <c:numCache>
                <c:formatCode>0%</c:formatCode>
                <c:ptCount val="5"/>
                <c:pt idx="0">
                  <c:v>0.2690863579474343</c:v>
                </c:pt>
                <c:pt idx="1">
                  <c:v>0.30633110499410143</c:v>
                </c:pt>
                <c:pt idx="2">
                  <c:v>0.34959349593495936</c:v>
                </c:pt>
                <c:pt idx="3">
                  <c:v>0.35148042024832854</c:v>
                </c:pt>
                <c:pt idx="4">
                  <c:v>0.34492615531205334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266514656"/>
        <c:axId val="-1266512480"/>
      </c:barChart>
      <c:catAx>
        <c:axId val="-12665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512480"/>
        <c:crosses val="autoZero"/>
        <c:auto val="1"/>
        <c:lblAlgn val="ctr"/>
        <c:lblOffset val="100"/>
        <c:noMultiLvlLbl val="0"/>
      </c:catAx>
      <c:valAx>
        <c:axId val="-126651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5146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</a:t>
            </a:r>
            <a:r>
              <a:rPr lang="en-US" sz="1200" b="1" baseline="0"/>
              <a:t> Enrollment by Gender (%)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[1]spring_headcount_noPercent!$A$47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[1]spring_headcount_noPercent!$B$46:$F$46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[1]spring_headcount_noPercent!$B$47:$F$47</c:f>
              <c:numCache>
                <c:formatCode>0%</c:formatCode>
                <c:ptCount val="5"/>
                <c:pt idx="0">
                  <c:v>0.53733833959115562</c:v>
                </c:pt>
                <c:pt idx="1">
                  <c:v>0.52654345261502167</c:v>
                </c:pt>
                <c:pt idx="2">
                  <c:v>0.53273427471116819</c:v>
                </c:pt>
                <c:pt idx="3">
                  <c:v>0.53295128939828085</c:v>
                </c:pt>
                <c:pt idx="4">
                  <c:v>0.53835159599809435</c:v>
                </c:pt>
              </c:numCache>
            </c:numRef>
          </c:val>
        </c:ser>
        <c:ser>
          <c:idx val="1"/>
          <c:order val="1"/>
          <c:tx>
            <c:strRef>
              <c:f>[1]spring_headcount_noPercent!$A$48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[1]spring_headcount_noPercent!$B$46:$F$46</c:f>
              <c:strCache>
                <c:ptCount val="5"/>
                <c:pt idx="0">
                  <c:v>Spring 2011</c:v>
                </c:pt>
                <c:pt idx="1">
                  <c:v>Spring 2012</c:v>
                </c:pt>
                <c:pt idx="2">
                  <c:v>Spring 2013</c:v>
                </c:pt>
                <c:pt idx="3">
                  <c:v>Spring 2014</c:v>
                </c:pt>
                <c:pt idx="4">
                  <c:v>Spring 2015</c:v>
                </c:pt>
              </c:strCache>
            </c:strRef>
          </c:cat>
          <c:val>
            <c:numRef>
              <c:f>[1]spring_headcount_noPercent!$B$48:$F$48</c:f>
              <c:numCache>
                <c:formatCode>0%</c:formatCode>
                <c:ptCount val="5"/>
                <c:pt idx="0">
                  <c:v>0.46266166040884438</c:v>
                </c:pt>
                <c:pt idx="1">
                  <c:v>0.47345654738497839</c:v>
                </c:pt>
                <c:pt idx="2">
                  <c:v>0.46726572528883181</c:v>
                </c:pt>
                <c:pt idx="3">
                  <c:v>0.46704871060171921</c:v>
                </c:pt>
                <c:pt idx="4">
                  <c:v>0.46164840400190565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266510848"/>
        <c:axId val="-1267172896"/>
      </c:barChart>
      <c:catAx>
        <c:axId val="-126651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7172896"/>
        <c:crosses val="autoZero"/>
        <c:auto val="1"/>
        <c:lblAlgn val="ctr"/>
        <c:lblOffset val="100"/>
        <c:noMultiLvlLbl val="0"/>
      </c:catAx>
      <c:valAx>
        <c:axId val="-12671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65108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Enrollment </a:t>
            </a:r>
          </a:p>
          <a:p>
            <a:pPr>
              <a:defRPr/>
            </a:pPr>
            <a:r>
              <a:rPr lang="en-US" sz="1200" b="1"/>
              <a:t>by State of Origin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[1]spring_headcount_noPercent!$B$51</c:f>
              <c:strCache>
                <c:ptCount val="1"/>
                <c:pt idx="0">
                  <c:v>Spring 2011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[1]spring_headcount_noPercent!$A$52:$A$55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[1]spring_headcount_noPercent!$B$52:$B$55</c:f>
              <c:numCache>
                <c:formatCode>General</c:formatCode>
                <c:ptCount val="4"/>
                <c:pt idx="0">
                  <c:v>511</c:v>
                </c:pt>
                <c:pt idx="1">
                  <c:v>280</c:v>
                </c:pt>
                <c:pt idx="2">
                  <c:v>1297</c:v>
                </c:pt>
                <c:pt idx="3">
                  <c:v>302</c:v>
                </c:pt>
              </c:numCache>
            </c:numRef>
          </c:val>
        </c:ser>
        <c:ser>
          <c:idx val="1"/>
          <c:order val="1"/>
          <c:tx>
            <c:strRef>
              <c:f>[1]spring_headcount_noPercent!$C$51</c:f>
              <c:strCache>
                <c:ptCount val="1"/>
                <c:pt idx="0">
                  <c:v>Spring 2012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[1]spring_headcount_noPercent!$A$52:$A$55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[1]spring_headcount_noPercent!$C$52:$C$55</c:f>
              <c:numCache>
                <c:formatCode>General</c:formatCode>
                <c:ptCount val="4"/>
                <c:pt idx="0">
                  <c:v>510</c:v>
                </c:pt>
                <c:pt idx="1">
                  <c:v>311</c:v>
                </c:pt>
                <c:pt idx="2">
                  <c:v>1394</c:v>
                </c:pt>
                <c:pt idx="3">
                  <c:v>322</c:v>
                </c:pt>
              </c:numCache>
            </c:numRef>
          </c:val>
        </c:ser>
        <c:ser>
          <c:idx val="2"/>
          <c:order val="2"/>
          <c:tx>
            <c:strRef>
              <c:f>[1]spring_headcount_noPercent!$D$51</c:f>
              <c:strCache>
                <c:ptCount val="1"/>
                <c:pt idx="0">
                  <c:v>Spring 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[1]spring_headcount_noPercent!$A$52:$A$55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[1]spring_headcount_noPercent!$D$52:$D$55</c:f>
              <c:numCache>
                <c:formatCode>General</c:formatCode>
                <c:ptCount val="4"/>
                <c:pt idx="0">
                  <c:v>450</c:v>
                </c:pt>
                <c:pt idx="1">
                  <c:v>292</c:v>
                </c:pt>
                <c:pt idx="2">
                  <c:v>1294</c:v>
                </c:pt>
                <c:pt idx="3">
                  <c:v>291</c:v>
                </c:pt>
              </c:numCache>
            </c:numRef>
          </c:val>
        </c:ser>
        <c:ser>
          <c:idx val="3"/>
          <c:order val="3"/>
          <c:tx>
            <c:strRef>
              <c:f>[1]spring_headcount_noPercent!$E$51</c:f>
              <c:strCache>
                <c:ptCount val="1"/>
                <c:pt idx="0">
                  <c:v>Spring 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[1]spring_headcount_noPercent!$A$52:$A$55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[1]spring_headcount_noPercent!$E$52:$E$55</c:f>
              <c:numCache>
                <c:formatCode>General</c:formatCode>
                <c:ptCount val="4"/>
                <c:pt idx="0">
                  <c:v>338</c:v>
                </c:pt>
                <c:pt idx="1">
                  <c:v>231</c:v>
                </c:pt>
                <c:pt idx="2">
                  <c:v>1229</c:v>
                </c:pt>
                <c:pt idx="3">
                  <c:v>285</c:v>
                </c:pt>
              </c:numCache>
            </c:numRef>
          </c:val>
        </c:ser>
        <c:ser>
          <c:idx val="4"/>
          <c:order val="4"/>
          <c:tx>
            <c:strRef>
              <c:f>[1]spring_headcount_noPercent!$F$51</c:f>
              <c:strCache>
                <c:ptCount val="1"/>
                <c:pt idx="0">
                  <c:v>Spring 2015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[1]spring_headcount_noPercent!$A$52:$A$55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[1]spring_headcount_noPercent!$F$52:$F$55</c:f>
              <c:numCache>
                <c:formatCode>General</c:formatCode>
                <c:ptCount val="4"/>
                <c:pt idx="0">
                  <c:v>316</c:v>
                </c:pt>
                <c:pt idx="1">
                  <c:v>271</c:v>
                </c:pt>
                <c:pt idx="2">
                  <c:v>1213</c:v>
                </c:pt>
                <c:pt idx="3">
                  <c:v>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7176160"/>
        <c:axId val="-1267169088"/>
      </c:barChart>
      <c:catAx>
        <c:axId val="-126717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7169088"/>
        <c:crosses val="autoZero"/>
        <c:auto val="1"/>
        <c:lblAlgn val="ctr"/>
        <c:lblOffset val="100"/>
        <c:noMultiLvlLbl val="0"/>
      </c:catAx>
      <c:valAx>
        <c:axId val="-126716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71761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Enrollment by State of Orgin</a:t>
            </a:r>
            <a:r>
              <a:rPr lang="en-US" sz="1200" b="1" baseline="0"/>
              <a:t> (%)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[1]spring_headcount_noPercent!$B$57</c:f>
              <c:strCache>
                <c:ptCount val="1"/>
                <c:pt idx="0">
                  <c:v>Spring 2011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[1]spring_headcount_noPercent!$A$58:$A$61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[1]spring_headcount_noPercent!$B$58:$B$61</c:f>
              <c:numCache>
                <c:formatCode>0%</c:formatCode>
                <c:ptCount val="4"/>
                <c:pt idx="0">
                  <c:v>0.213183145598665</c:v>
                </c:pt>
                <c:pt idx="1">
                  <c:v>0.11681268251981644</c:v>
                </c:pt>
                <c:pt idx="2">
                  <c:v>0.54109303295786404</c:v>
                </c:pt>
                <c:pt idx="3">
                  <c:v>0.12599082186065916</c:v>
                </c:pt>
              </c:numCache>
            </c:numRef>
          </c:val>
        </c:ser>
        <c:ser>
          <c:idx val="1"/>
          <c:order val="1"/>
          <c:tx>
            <c:strRef>
              <c:f>[1]spring_headcount_noPercent!$C$57</c:f>
              <c:strCache>
                <c:ptCount val="1"/>
                <c:pt idx="0">
                  <c:v>Spring 2012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[1]spring_headcount_noPercent!$A$58:$A$61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[1]spring_headcount_noPercent!$C$58:$C$61</c:f>
              <c:numCache>
                <c:formatCode>0%</c:formatCode>
                <c:ptCount val="4"/>
                <c:pt idx="0">
                  <c:v>0.20055053086905231</c:v>
                </c:pt>
                <c:pt idx="1">
                  <c:v>0.12229650019661817</c:v>
                </c:pt>
                <c:pt idx="2">
                  <c:v>0.54817145104207632</c:v>
                </c:pt>
                <c:pt idx="3">
                  <c:v>0.1266220998820291</c:v>
                </c:pt>
              </c:numCache>
            </c:numRef>
          </c:val>
        </c:ser>
        <c:ser>
          <c:idx val="2"/>
          <c:order val="2"/>
          <c:tx>
            <c:strRef>
              <c:f>[1]spring_headcount_noPercent!$D$57</c:f>
              <c:strCache>
                <c:ptCount val="1"/>
                <c:pt idx="0">
                  <c:v>Spring 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[1]spring_headcount_noPercent!$A$58:$A$61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[1]spring_headcount_noPercent!$D$58:$D$61</c:f>
              <c:numCache>
                <c:formatCode>0%</c:formatCode>
                <c:ptCount val="4"/>
                <c:pt idx="0">
                  <c:v>0.1925545571245186</c:v>
                </c:pt>
                <c:pt idx="1">
                  <c:v>0.12494651262302096</c:v>
                </c:pt>
                <c:pt idx="2">
                  <c:v>0.55370132648694903</c:v>
                </c:pt>
                <c:pt idx="3">
                  <c:v>0.1245186136071887</c:v>
                </c:pt>
              </c:numCache>
            </c:numRef>
          </c:val>
        </c:ser>
        <c:ser>
          <c:idx val="3"/>
          <c:order val="3"/>
          <c:tx>
            <c:strRef>
              <c:f>[1]spring_headcount_noPercent!$E$57</c:f>
              <c:strCache>
                <c:ptCount val="1"/>
                <c:pt idx="0">
                  <c:v>Spring 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[1]spring_headcount_noPercent!$A$58:$A$61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[1]spring_headcount_noPercent!$E$58:$E$61</c:f>
              <c:numCache>
                <c:formatCode>0%</c:formatCode>
                <c:ptCount val="4"/>
                <c:pt idx="0">
                  <c:v>0.16141356255969436</c:v>
                </c:pt>
                <c:pt idx="1">
                  <c:v>0.11031518624641834</c:v>
                </c:pt>
                <c:pt idx="2">
                  <c:v>0.58691499522445079</c:v>
                </c:pt>
                <c:pt idx="3">
                  <c:v>0.13610315186246419</c:v>
                </c:pt>
              </c:numCache>
            </c:numRef>
          </c:val>
        </c:ser>
        <c:ser>
          <c:idx val="4"/>
          <c:order val="4"/>
          <c:tx>
            <c:strRef>
              <c:f>[1]spring_headcount_noPercent!$F$57</c:f>
              <c:strCache>
                <c:ptCount val="1"/>
                <c:pt idx="0">
                  <c:v>Spring 2015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[1]spring_headcount_noPercent!$A$58:$A$61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[1]spring_headcount_noPercent!$F$58:$F$61</c:f>
              <c:numCache>
                <c:formatCode>0%</c:formatCode>
                <c:ptCount val="4"/>
                <c:pt idx="0">
                  <c:v>0.15054787994282992</c:v>
                </c:pt>
                <c:pt idx="1">
                  <c:v>0.12910909957122441</c:v>
                </c:pt>
                <c:pt idx="2">
                  <c:v>0.57789423535016671</c:v>
                </c:pt>
                <c:pt idx="3">
                  <c:v>0.13720819437827536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7169632"/>
        <c:axId val="-1267174528"/>
      </c:barChart>
      <c:catAx>
        <c:axId val="-126716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7174528"/>
        <c:crosses val="autoZero"/>
        <c:auto val="1"/>
        <c:lblAlgn val="ctr"/>
        <c:lblOffset val="100"/>
        <c:noMultiLvlLbl val="0"/>
      </c:catAx>
      <c:valAx>
        <c:axId val="-126717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71696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Spring Semester Enrollment by Degree Type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grpahs_spring!$B$49</c:f>
              <c:strCache>
                <c:ptCount val="1"/>
                <c:pt idx="0">
                  <c:v>Spring 2011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grpahs_spring!$A$50:$A$55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grpahs_spring!$B$50:$B$55</c:f>
              <c:numCache>
                <c:formatCode>General</c:formatCode>
                <c:ptCount val="6"/>
                <c:pt idx="0">
                  <c:v>121</c:v>
                </c:pt>
                <c:pt idx="1">
                  <c:v>884</c:v>
                </c:pt>
                <c:pt idx="2">
                  <c:v>616</c:v>
                </c:pt>
                <c:pt idx="3">
                  <c:v>38</c:v>
                </c:pt>
                <c:pt idx="4">
                  <c:v>624</c:v>
                </c:pt>
                <c:pt idx="5">
                  <c:v>106</c:v>
                </c:pt>
              </c:numCache>
            </c:numRef>
          </c:val>
        </c:ser>
        <c:ser>
          <c:idx val="1"/>
          <c:order val="1"/>
          <c:tx>
            <c:strRef>
              <c:f>grpahs_spring!$C$49</c:f>
              <c:strCache>
                <c:ptCount val="1"/>
                <c:pt idx="0">
                  <c:v>Spring 2012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grpahs_spring!$A$50:$A$55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grpahs_spring!$C$50:$C$55</c:f>
              <c:numCache>
                <c:formatCode>General</c:formatCode>
                <c:ptCount val="6"/>
                <c:pt idx="0">
                  <c:v>167</c:v>
                </c:pt>
                <c:pt idx="1">
                  <c:v>985</c:v>
                </c:pt>
                <c:pt idx="2">
                  <c:v>659</c:v>
                </c:pt>
                <c:pt idx="3">
                  <c:v>36</c:v>
                </c:pt>
                <c:pt idx="4">
                  <c:v>622</c:v>
                </c:pt>
                <c:pt idx="5">
                  <c:v>71</c:v>
                </c:pt>
              </c:numCache>
            </c:numRef>
          </c:val>
        </c:ser>
        <c:ser>
          <c:idx val="2"/>
          <c:order val="2"/>
          <c:tx>
            <c:strRef>
              <c:f>grpahs_spring!$D$49</c:f>
              <c:strCache>
                <c:ptCount val="1"/>
                <c:pt idx="0">
                  <c:v>Spring 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grpahs_spring!$A$50:$A$55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grpahs_spring!$D$50:$D$55</c:f>
              <c:numCache>
                <c:formatCode>General</c:formatCode>
                <c:ptCount val="6"/>
                <c:pt idx="0">
                  <c:v>139</c:v>
                </c:pt>
                <c:pt idx="1">
                  <c:v>880</c:v>
                </c:pt>
                <c:pt idx="2">
                  <c:v>578</c:v>
                </c:pt>
                <c:pt idx="3">
                  <c:v>35</c:v>
                </c:pt>
                <c:pt idx="4">
                  <c:v>641</c:v>
                </c:pt>
                <c:pt idx="5">
                  <c:v>61</c:v>
                </c:pt>
              </c:numCache>
            </c:numRef>
          </c:val>
        </c:ser>
        <c:ser>
          <c:idx val="3"/>
          <c:order val="3"/>
          <c:tx>
            <c:strRef>
              <c:f>grpahs_spring!$E$49</c:f>
              <c:strCache>
                <c:ptCount val="1"/>
                <c:pt idx="0">
                  <c:v>Spring 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grpahs_spring!$A$50:$A$55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grpahs_spring!$E$50:$E$55</c:f>
              <c:numCache>
                <c:formatCode>General</c:formatCode>
                <c:ptCount val="6"/>
                <c:pt idx="0">
                  <c:v>127</c:v>
                </c:pt>
                <c:pt idx="1">
                  <c:v>773</c:v>
                </c:pt>
                <c:pt idx="2">
                  <c:v>539</c:v>
                </c:pt>
                <c:pt idx="3">
                  <c:v>22</c:v>
                </c:pt>
                <c:pt idx="4">
                  <c:v>551</c:v>
                </c:pt>
                <c:pt idx="5">
                  <c:v>75</c:v>
                </c:pt>
              </c:numCache>
            </c:numRef>
          </c:val>
        </c:ser>
        <c:ser>
          <c:idx val="4"/>
          <c:order val="4"/>
          <c:tx>
            <c:strRef>
              <c:f>grpahs_spring!$F$49</c:f>
              <c:strCache>
                <c:ptCount val="1"/>
                <c:pt idx="0">
                  <c:v>Spring 2015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grpahs_spring!$A$50:$A$55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grpahs_spring!$F$50:$F$55</c:f>
              <c:numCache>
                <c:formatCode>General</c:formatCode>
                <c:ptCount val="6"/>
                <c:pt idx="0">
                  <c:v>106</c:v>
                </c:pt>
                <c:pt idx="1">
                  <c:v>704</c:v>
                </c:pt>
                <c:pt idx="2">
                  <c:v>538</c:v>
                </c:pt>
                <c:pt idx="3">
                  <c:v>17</c:v>
                </c:pt>
                <c:pt idx="4">
                  <c:v>620</c:v>
                </c:pt>
                <c:pt idx="5">
                  <c:v>109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65594240"/>
        <c:axId val="-1265595328"/>
      </c:barChart>
      <c:catAx>
        <c:axId val="-126559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5328"/>
        <c:crosses val="autoZero"/>
        <c:auto val="1"/>
        <c:lblAlgn val="ctr"/>
        <c:lblOffset val="100"/>
        <c:noMultiLvlLbl val="0"/>
      </c:catAx>
      <c:valAx>
        <c:axId val="-12655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Enrollment </a:t>
            </a:r>
            <a:r>
              <a:rPr lang="en-US" sz="1200" b="1" baseline="0"/>
              <a:t>Summary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enrollment!$B$2:$F$2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enrollment!$B$3:$F$3</c:f>
              <c:numCache>
                <c:formatCode>General</c:formatCode>
                <c:ptCount val="5"/>
                <c:pt idx="0">
                  <c:v>2109</c:v>
                </c:pt>
                <c:pt idx="1">
                  <c:v>1276</c:v>
                </c:pt>
                <c:pt idx="2">
                  <c:v>1220</c:v>
                </c:pt>
                <c:pt idx="3">
                  <c:v>998</c:v>
                </c:pt>
                <c:pt idx="4">
                  <c:v>1081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1265594784"/>
        <c:axId val="-1265588256"/>
      </c:barChart>
      <c:catAx>
        <c:axId val="-126559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8256"/>
        <c:crosses val="autoZero"/>
        <c:auto val="1"/>
        <c:lblAlgn val="ctr"/>
        <c:lblOffset val="100"/>
        <c:noMultiLvlLbl val="0"/>
      </c:catAx>
      <c:valAx>
        <c:axId val="-126558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Enrollment by Campus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[1]enrollment!$B$8</c:f>
              <c:strCache>
                <c:ptCount val="1"/>
                <c:pt idx="0">
                  <c:v>Summer 2011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[1]enrollment!$B$9:$B$13</c:f>
              <c:numCache>
                <c:formatCode>General</c:formatCode>
                <c:ptCount val="5"/>
                <c:pt idx="0">
                  <c:v>333</c:v>
                </c:pt>
                <c:pt idx="1">
                  <c:v>235</c:v>
                </c:pt>
                <c:pt idx="2">
                  <c:v>906</c:v>
                </c:pt>
                <c:pt idx="3">
                  <c:v>429</c:v>
                </c:pt>
                <c:pt idx="4">
                  <c:v>206</c:v>
                </c:pt>
              </c:numCache>
            </c:numRef>
          </c:val>
        </c:ser>
        <c:ser>
          <c:idx val="1"/>
          <c:order val="1"/>
          <c:tx>
            <c:strRef>
              <c:f>[1]enrollment!$C$8</c:f>
              <c:strCache>
                <c:ptCount val="1"/>
                <c:pt idx="0">
                  <c:v>Summer 2012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[1]enrollment!$C$9:$C$13</c:f>
              <c:numCache>
                <c:formatCode>General</c:formatCode>
                <c:ptCount val="5"/>
                <c:pt idx="0">
                  <c:v>199</c:v>
                </c:pt>
                <c:pt idx="1">
                  <c:v>144</c:v>
                </c:pt>
                <c:pt idx="2">
                  <c:v>559</c:v>
                </c:pt>
                <c:pt idx="3">
                  <c:v>265</c:v>
                </c:pt>
                <c:pt idx="4">
                  <c:v>108</c:v>
                </c:pt>
              </c:numCache>
            </c:numRef>
          </c:val>
        </c:ser>
        <c:ser>
          <c:idx val="2"/>
          <c:order val="2"/>
          <c:tx>
            <c:strRef>
              <c:f>[1]enrollment!$D$8</c:f>
              <c:strCache>
                <c:ptCount val="1"/>
                <c:pt idx="0">
                  <c:v>Summer 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[1]enrollment!$A$9:$A$13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[1]enrollment!$D$9:$D$13</c:f>
              <c:numCache>
                <c:formatCode>General</c:formatCode>
                <c:ptCount val="5"/>
                <c:pt idx="0">
                  <c:v>204</c:v>
                </c:pt>
                <c:pt idx="1">
                  <c:v>150</c:v>
                </c:pt>
                <c:pt idx="2">
                  <c:v>549</c:v>
                </c:pt>
                <c:pt idx="3">
                  <c:v>206</c:v>
                </c:pt>
                <c:pt idx="4">
                  <c:v>111</c:v>
                </c:pt>
              </c:numCache>
            </c:numRef>
          </c:val>
        </c:ser>
        <c:ser>
          <c:idx val="3"/>
          <c:order val="3"/>
          <c:tx>
            <c:strRef>
              <c:f>[1]enrollment!$E$8</c:f>
              <c:strCache>
                <c:ptCount val="1"/>
                <c:pt idx="0">
                  <c:v>Summer 2014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[1]enrollment!$E$9:$E$13</c:f>
              <c:numCache>
                <c:formatCode>General</c:formatCode>
                <c:ptCount val="5"/>
                <c:pt idx="0">
                  <c:v>136</c:v>
                </c:pt>
                <c:pt idx="1">
                  <c:v>111</c:v>
                </c:pt>
                <c:pt idx="2">
                  <c:v>437</c:v>
                </c:pt>
                <c:pt idx="3">
                  <c:v>219</c:v>
                </c:pt>
                <c:pt idx="4">
                  <c:v>95</c:v>
                </c:pt>
              </c:numCache>
            </c:numRef>
          </c:val>
        </c:ser>
        <c:ser>
          <c:idx val="4"/>
          <c:order val="4"/>
          <c:tx>
            <c:strRef>
              <c:f>[1]enrollment!$F$8</c:f>
              <c:strCache>
                <c:ptCount val="1"/>
                <c:pt idx="0">
                  <c:v>Summer 2015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[1]enrollment!$A$9:$A$13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[1]enrollment!$F$9:$F$13</c:f>
              <c:numCache>
                <c:formatCode>General</c:formatCode>
                <c:ptCount val="5"/>
                <c:pt idx="0">
                  <c:v>131</c:v>
                </c:pt>
                <c:pt idx="1">
                  <c:v>167</c:v>
                </c:pt>
                <c:pt idx="2">
                  <c:v>388</c:v>
                </c:pt>
                <c:pt idx="3">
                  <c:v>319</c:v>
                </c:pt>
                <c:pt idx="4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5589888"/>
        <c:axId val="-1265593696"/>
      </c:barChart>
      <c:catAx>
        <c:axId val="-126558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3696"/>
        <c:crosses val="autoZero"/>
        <c:auto val="1"/>
        <c:lblAlgn val="ctr"/>
        <c:lblOffset val="100"/>
        <c:noMultiLvlLbl val="0"/>
      </c:catAx>
      <c:valAx>
        <c:axId val="-126559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98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Enrollment by Student Type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[1]enrollment!$A$5</c:f>
              <c:strCache>
                <c:ptCount val="1"/>
                <c:pt idx="0">
                  <c:v>Continuing</c:v>
                </c:pt>
              </c:strCache>
            </c:strRef>
          </c:tx>
          <c:spPr>
            <a:ln w="28575" cap="rnd">
              <a:solidFill>
                <a:schemeClr val="accent6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[1]enrollment!$B$4:$F$4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[1]enrollment!$B$5:$F$5</c:f>
              <c:numCache>
                <c:formatCode>General</c:formatCode>
                <c:ptCount val="5"/>
                <c:pt idx="0">
                  <c:v>1682</c:v>
                </c:pt>
                <c:pt idx="1">
                  <c:v>983</c:v>
                </c:pt>
                <c:pt idx="2">
                  <c:v>949</c:v>
                </c:pt>
                <c:pt idx="3">
                  <c:v>756</c:v>
                </c:pt>
                <c:pt idx="4">
                  <c:v>715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[1]enrollment!$A$6</c:f>
              <c:strCache>
                <c:ptCount val="1"/>
                <c:pt idx="0">
                  <c:v>New Student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[1]enrollment!$B$4:$F$4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[1]enrollment!$B$6:$F$6</c:f>
              <c:numCache>
                <c:formatCode>General</c:formatCode>
                <c:ptCount val="5"/>
                <c:pt idx="0">
                  <c:v>256</c:v>
                </c:pt>
                <c:pt idx="1">
                  <c:v>228</c:v>
                </c:pt>
                <c:pt idx="2">
                  <c:v>197</c:v>
                </c:pt>
                <c:pt idx="3">
                  <c:v>185</c:v>
                </c:pt>
                <c:pt idx="4">
                  <c:v>278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[1]enrollment!$A$7</c:f>
              <c:strCache>
                <c:ptCount val="1"/>
                <c:pt idx="0">
                  <c:v>Returning Student</c:v>
                </c:pt>
              </c:strCache>
            </c:strRef>
          </c:tx>
          <c:spPr>
            <a:ln w="28575" cap="rnd">
              <a:solidFill>
                <a:schemeClr val="accent6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[1]enrollment!$B$4:$F$4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[1]enrollment!$B$7:$F$7</c:f>
              <c:numCache>
                <c:formatCode>General</c:formatCode>
                <c:ptCount val="5"/>
                <c:pt idx="0">
                  <c:v>171</c:v>
                </c:pt>
                <c:pt idx="1">
                  <c:v>64</c:v>
                </c:pt>
                <c:pt idx="2">
                  <c:v>74</c:v>
                </c:pt>
                <c:pt idx="3">
                  <c:v>57</c:v>
                </c:pt>
                <c:pt idx="4">
                  <c:v>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65587168"/>
        <c:axId val="-1265593152"/>
      </c:lineChart>
      <c:catAx>
        <c:axId val="-126558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3152"/>
        <c:crosses val="autoZero"/>
        <c:auto val="1"/>
        <c:lblAlgn val="ctr"/>
        <c:lblOffset val="100"/>
        <c:noMultiLvlLbl val="0"/>
      </c:catAx>
      <c:valAx>
        <c:axId val="-126559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71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Full Time vs Part Time (%)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summer_graphs!$A$61</c:f>
              <c:strCache>
                <c:ptCount val="1"/>
                <c:pt idx="0">
                  <c:v>Full Time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summer_graphs!$B$60:$F$60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summer_graphs!$B$61:$F$61</c:f>
              <c:numCache>
                <c:formatCode>0%</c:formatCode>
                <c:ptCount val="5"/>
                <c:pt idx="0">
                  <c:v>0.72593646277856805</c:v>
                </c:pt>
                <c:pt idx="1">
                  <c:v>0.63607843137254905</c:v>
                </c:pt>
                <c:pt idx="2">
                  <c:v>0.60081967213114751</c:v>
                </c:pt>
                <c:pt idx="3">
                  <c:v>0.55811623246492981</c:v>
                </c:pt>
                <c:pt idx="4">
                  <c:v>0.56521739130434778</c:v>
                </c:pt>
              </c:numCache>
            </c:numRef>
          </c:val>
        </c:ser>
        <c:ser>
          <c:idx val="1"/>
          <c:order val="1"/>
          <c:tx>
            <c:strRef>
              <c:f>summer_graphs!$A$62</c:f>
              <c:strCache>
                <c:ptCount val="1"/>
                <c:pt idx="0">
                  <c:v>Part Time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summer_graphs!$B$60:$F$60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summer_graphs!$B$62:$F$62</c:f>
              <c:numCache>
                <c:formatCode>0%</c:formatCode>
                <c:ptCount val="5"/>
                <c:pt idx="0">
                  <c:v>0.27406353722143195</c:v>
                </c:pt>
                <c:pt idx="1">
                  <c:v>0.36392156862745095</c:v>
                </c:pt>
                <c:pt idx="2">
                  <c:v>0.39918032786885244</c:v>
                </c:pt>
                <c:pt idx="3">
                  <c:v>0.44188376753507014</c:v>
                </c:pt>
                <c:pt idx="4">
                  <c:v>0.43478260869565216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265589344"/>
        <c:axId val="-1265585536"/>
      </c:barChart>
      <c:catAx>
        <c:axId val="-126558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5536"/>
        <c:crosses val="autoZero"/>
        <c:auto val="1"/>
        <c:lblAlgn val="ctr"/>
        <c:lblOffset val="100"/>
        <c:noMultiLvlLbl val="0"/>
      </c:catAx>
      <c:valAx>
        <c:axId val="-12655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93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Gender</a:t>
            </a:r>
            <a:r>
              <a:rPr lang="en-US" sz="1200" b="1" baseline="0"/>
              <a:t> (%)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summer_graphs!$A$75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summer_graphs!$B$74:$F$74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summer_graphs!$B$75:$F$75</c:f>
              <c:numCache>
                <c:formatCode>0%</c:formatCode>
                <c:ptCount val="5"/>
                <c:pt idx="0">
                  <c:v>0.55808440018966332</c:v>
                </c:pt>
                <c:pt idx="1">
                  <c:v>0.56000000000000005</c:v>
                </c:pt>
                <c:pt idx="2">
                  <c:v>0.54508196721311475</c:v>
                </c:pt>
                <c:pt idx="3">
                  <c:v>0.5701402805611222</c:v>
                </c:pt>
                <c:pt idx="4">
                  <c:v>0.58834412580943574</c:v>
                </c:pt>
              </c:numCache>
            </c:numRef>
          </c:val>
        </c:ser>
        <c:ser>
          <c:idx val="1"/>
          <c:order val="1"/>
          <c:tx>
            <c:strRef>
              <c:f>summer_graphs!$A$76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summer_graphs!$B$74:$F$74</c:f>
              <c:strCache>
                <c:ptCount val="5"/>
                <c:pt idx="0">
                  <c:v>Summer 2011</c:v>
                </c:pt>
                <c:pt idx="1">
                  <c:v>Summer 2012</c:v>
                </c:pt>
                <c:pt idx="2">
                  <c:v>Summer 2013</c:v>
                </c:pt>
                <c:pt idx="3">
                  <c:v>Summer 2014</c:v>
                </c:pt>
                <c:pt idx="4">
                  <c:v>Summer 2015</c:v>
                </c:pt>
              </c:strCache>
            </c:strRef>
          </c:cat>
          <c:val>
            <c:numRef>
              <c:f>summer_graphs!$B$76:$F$76</c:f>
              <c:numCache>
                <c:formatCode>0%</c:formatCode>
                <c:ptCount val="5"/>
                <c:pt idx="0">
                  <c:v>0.44191559981033668</c:v>
                </c:pt>
                <c:pt idx="1">
                  <c:v>0.44</c:v>
                </c:pt>
                <c:pt idx="2">
                  <c:v>0.45491803278688525</c:v>
                </c:pt>
                <c:pt idx="3">
                  <c:v>0.42985971943887774</c:v>
                </c:pt>
                <c:pt idx="4">
                  <c:v>0.41165587419056432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-1265584448"/>
        <c:axId val="-1265595872"/>
      </c:barChart>
      <c:catAx>
        <c:axId val="-126558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95872"/>
        <c:crosses val="autoZero"/>
        <c:auto val="1"/>
        <c:lblAlgn val="ctr"/>
        <c:lblOffset val="100"/>
        <c:noMultiLvlLbl val="0"/>
      </c:catAx>
      <c:valAx>
        <c:axId val="-12655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55844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</a:t>
            </a:r>
            <a:r>
              <a:rPr lang="en-US" sz="1200" b="1" baseline="0"/>
              <a:t> Enrollment by State of Origin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[1]enrollment!$B$20</c:f>
              <c:strCache>
                <c:ptCount val="1"/>
                <c:pt idx="0">
                  <c:v>Summer 2011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[1]enrollment!$A$21:$A$25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[1]enrollment!$B$21:$B$25</c:f>
              <c:numCache>
                <c:formatCode>General</c:formatCode>
                <c:ptCount val="5"/>
                <c:pt idx="0">
                  <c:v>396</c:v>
                </c:pt>
                <c:pt idx="1">
                  <c:v>268</c:v>
                </c:pt>
                <c:pt idx="2">
                  <c:v>9</c:v>
                </c:pt>
                <c:pt idx="3">
                  <c:v>1164</c:v>
                </c:pt>
                <c:pt idx="4">
                  <c:v>272</c:v>
                </c:pt>
              </c:numCache>
            </c:numRef>
          </c:val>
        </c:ser>
        <c:ser>
          <c:idx val="1"/>
          <c:order val="1"/>
          <c:tx>
            <c:strRef>
              <c:f>[1]enrollment!$C$20</c:f>
              <c:strCache>
                <c:ptCount val="1"/>
                <c:pt idx="0">
                  <c:v>Summer 2012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[1]enrollment!$A$21:$A$25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[1]enrollment!$C$21:$C$25</c:f>
              <c:numCache>
                <c:formatCode>General</c:formatCode>
                <c:ptCount val="5"/>
                <c:pt idx="0">
                  <c:v>230</c:v>
                </c:pt>
                <c:pt idx="1">
                  <c:v>179</c:v>
                </c:pt>
                <c:pt idx="2">
                  <c:v>6</c:v>
                </c:pt>
                <c:pt idx="3">
                  <c:v>704</c:v>
                </c:pt>
                <c:pt idx="4">
                  <c:v>156</c:v>
                </c:pt>
              </c:numCache>
            </c:numRef>
          </c:val>
        </c:ser>
        <c:ser>
          <c:idx val="2"/>
          <c:order val="2"/>
          <c:tx>
            <c:strRef>
              <c:f>[1]enrollment!$D$20</c:f>
              <c:strCache>
                <c:ptCount val="1"/>
                <c:pt idx="0">
                  <c:v>Summer 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[1]enrollment!$A$21:$A$25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[1]enrollment!$D$21:$D$25</c:f>
              <c:numCache>
                <c:formatCode>General</c:formatCode>
                <c:ptCount val="5"/>
                <c:pt idx="0">
                  <c:v>250</c:v>
                </c:pt>
                <c:pt idx="1">
                  <c:v>190</c:v>
                </c:pt>
                <c:pt idx="2">
                  <c:v>4</c:v>
                </c:pt>
                <c:pt idx="3">
                  <c:v>605</c:v>
                </c:pt>
                <c:pt idx="4">
                  <c:v>171</c:v>
                </c:pt>
              </c:numCache>
            </c:numRef>
          </c:val>
        </c:ser>
        <c:ser>
          <c:idx val="3"/>
          <c:order val="3"/>
          <c:tx>
            <c:strRef>
              <c:f>[1]enrollment!$E$20</c:f>
              <c:strCache>
                <c:ptCount val="1"/>
                <c:pt idx="0">
                  <c:v>Summer 2014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[1]enrollment!$A$21:$A$25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[1]enrollment!$E$21:$E$25</c:f>
              <c:numCache>
                <c:formatCode>General</c:formatCode>
                <c:ptCount val="5"/>
                <c:pt idx="0">
                  <c:v>165</c:v>
                </c:pt>
                <c:pt idx="1">
                  <c:v>162</c:v>
                </c:pt>
                <c:pt idx="2">
                  <c:v>3</c:v>
                </c:pt>
                <c:pt idx="3">
                  <c:v>516</c:v>
                </c:pt>
                <c:pt idx="4">
                  <c:v>152</c:v>
                </c:pt>
              </c:numCache>
            </c:numRef>
          </c:val>
        </c:ser>
        <c:ser>
          <c:idx val="4"/>
          <c:order val="4"/>
          <c:tx>
            <c:strRef>
              <c:f>[1]enrollment!$F$20</c:f>
              <c:strCache>
                <c:ptCount val="1"/>
                <c:pt idx="0">
                  <c:v>Summer 2015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[1]enrollment!$A$21:$A$25</c:f>
              <c:strCache>
                <c:ptCount val="5"/>
                <c:pt idx="0">
                  <c:v>Chuukese</c:v>
                </c:pt>
                <c:pt idx="1">
                  <c:v>Kosraean</c:v>
                </c:pt>
                <c:pt idx="2">
                  <c:v>Other</c:v>
                </c:pt>
                <c:pt idx="3">
                  <c:v>Pohnpeian</c:v>
                </c:pt>
                <c:pt idx="4">
                  <c:v>Yapese</c:v>
                </c:pt>
              </c:strCache>
            </c:strRef>
          </c:cat>
          <c:val>
            <c:numRef>
              <c:f>[1]enrollment!$F$21:$F$25</c:f>
              <c:numCache>
                <c:formatCode>General</c:formatCode>
                <c:ptCount val="5"/>
                <c:pt idx="0">
                  <c:v>168</c:v>
                </c:pt>
                <c:pt idx="1">
                  <c:v>185</c:v>
                </c:pt>
                <c:pt idx="2">
                  <c:v>11</c:v>
                </c:pt>
                <c:pt idx="3">
                  <c:v>594</c:v>
                </c:pt>
                <c:pt idx="4">
                  <c:v>123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4271536"/>
        <c:axId val="-1264258480"/>
      </c:barChart>
      <c:catAx>
        <c:axId val="-126427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58480"/>
        <c:crosses val="autoZero"/>
        <c:auto val="1"/>
        <c:lblAlgn val="ctr"/>
        <c:lblOffset val="100"/>
        <c:noMultiLvlLbl val="0"/>
      </c:catAx>
      <c:valAx>
        <c:axId val="-126425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71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Enrollment by State of Origing</a:t>
            </a:r>
            <a:r>
              <a:rPr lang="en-US" sz="1200" b="1" baseline="0"/>
              <a:t> (%)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summer_graphs!$B$94</c:f>
              <c:strCache>
                <c:ptCount val="1"/>
                <c:pt idx="0">
                  <c:v>Summer 2011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summer_graphs!$A$95:$A$98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summer_graphs!$B$95:$B$98</c:f>
              <c:numCache>
                <c:formatCode>0%</c:formatCode>
                <c:ptCount val="4"/>
                <c:pt idx="0">
                  <c:v>0.18776671408250356</c:v>
                </c:pt>
                <c:pt idx="1">
                  <c:v>0.12707444286391656</c:v>
                </c:pt>
                <c:pt idx="2">
                  <c:v>0.55192034139402557</c:v>
                </c:pt>
                <c:pt idx="3">
                  <c:v>0.12897107633949739</c:v>
                </c:pt>
              </c:numCache>
            </c:numRef>
          </c:val>
        </c:ser>
        <c:ser>
          <c:idx val="1"/>
          <c:order val="1"/>
          <c:tx>
            <c:strRef>
              <c:f>summer_graphs!$C$94</c:f>
              <c:strCache>
                <c:ptCount val="1"/>
                <c:pt idx="0">
                  <c:v>Summer 2012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summer_graphs!$A$95:$A$98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summer_graphs!$C$95:$C$98</c:f>
              <c:numCache>
                <c:formatCode>0%</c:formatCode>
                <c:ptCount val="4"/>
                <c:pt idx="0">
                  <c:v>0.1803921568627451</c:v>
                </c:pt>
                <c:pt idx="1">
                  <c:v>0.14039215686274509</c:v>
                </c:pt>
                <c:pt idx="2">
                  <c:v>0.55215686274509801</c:v>
                </c:pt>
                <c:pt idx="3">
                  <c:v>0.12235294117647059</c:v>
                </c:pt>
              </c:numCache>
            </c:numRef>
          </c:val>
        </c:ser>
        <c:ser>
          <c:idx val="2"/>
          <c:order val="2"/>
          <c:tx>
            <c:strRef>
              <c:f>summer_graphs!$D$94</c:f>
              <c:strCache>
                <c:ptCount val="1"/>
                <c:pt idx="0">
                  <c:v>Summer 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summer_graphs!$A$95:$A$98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summer_graphs!$D$95:$D$98</c:f>
              <c:numCache>
                <c:formatCode>0%</c:formatCode>
                <c:ptCount val="4"/>
                <c:pt idx="0">
                  <c:v>0.20491803278688525</c:v>
                </c:pt>
                <c:pt idx="1">
                  <c:v>0.15573770491803279</c:v>
                </c:pt>
                <c:pt idx="2">
                  <c:v>0.49590163934426229</c:v>
                </c:pt>
                <c:pt idx="3">
                  <c:v>0.14016393442622951</c:v>
                </c:pt>
              </c:numCache>
            </c:numRef>
          </c:val>
        </c:ser>
        <c:ser>
          <c:idx val="3"/>
          <c:order val="3"/>
          <c:tx>
            <c:strRef>
              <c:f>summer_graphs!$E$94</c:f>
              <c:strCache>
                <c:ptCount val="1"/>
                <c:pt idx="0">
                  <c:v>Summer 2014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summer_graphs!$A$95:$A$98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summer_graphs!$E$95:$E$98</c:f>
              <c:numCache>
                <c:formatCode>0%</c:formatCode>
                <c:ptCount val="4"/>
                <c:pt idx="0">
                  <c:v>0.16533066132264529</c:v>
                </c:pt>
                <c:pt idx="1">
                  <c:v>0.16232464929859719</c:v>
                </c:pt>
                <c:pt idx="2">
                  <c:v>0.51703406813627251</c:v>
                </c:pt>
                <c:pt idx="3">
                  <c:v>0.15230460921843689</c:v>
                </c:pt>
              </c:numCache>
            </c:numRef>
          </c:val>
        </c:ser>
        <c:ser>
          <c:idx val="4"/>
          <c:order val="4"/>
          <c:tx>
            <c:strRef>
              <c:f>summer_graphs!$F$94</c:f>
              <c:strCache>
                <c:ptCount val="1"/>
                <c:pt idx="0">
                  <c:v>Summer 2015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summer_graphs!$A$95:$A$98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summer_graphs!$F$95:$F$98</c:f>
              <c:numCache>
                <c:formatCode>0%</c:formatCode>
                <c:ptCount val="4"/>
                <c:pt idx="0">
                  <c:v>0.15541165587419056</c:v>
                </c:pt>
                <c:pt idx="1">
                  <c:v>0.17113783533765031</c:v>
                </c:pt>
                <c:pt idx="2">
                  <c:v>0.54949121184088812</c:v>
                </c:pt>
                <c:pt idx="3">
                  <c:v>0.11378353376503238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4265552"/>
        <c:axId val="-1264259568"/>
      </c:barChart>
      <c:catAx>
        <c:axId val="-126426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59568"/>
        <c:crosses val="autoZero"/>
        <c:auto val="1"/>
        <c:lblAlgn val="ctr"/>
        <c:lblOffset val="100"/>
        <c:noMultiLvlLbl val="0"/>
      </c:catAx>
      <c:valAx>
        <c:axId val="-12642595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655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Summer Semester Enrollmenbt by Degree Type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summer_enrollment!$B$31</c:f>
              <c:strCache>
                <c:ptCount val="1"/>
                <c:pt idx="0">
                  <c:v>Summer 2011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summer_enrollment!$A$32:$A$37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summer_enrollment!$B$32:$B$37</c:f>
              <c:numCache>
                <c:formatCode>General</c:formatCode>
                <c:ptCount val="6"/>
                <c:pt idx="0">
                  <c:v>100</c:v>
                </c:pt>
                <c:pt idx="1">
                  <c:v>853</c:v>
                </c:pt>
                <c:pt idx="2">
                  <c:v>510</c:v>
                </c:pt>
                <c:pt idx="3">
                  <c:v>63</c:v>
                </c:pt>
                <c:pt idx="4">
                  <c:v>414</c:v>
                </c:pt>
                <c:pt idx="5">
                  <c:v>166</c:v>
                </c:pt>
              </c:numCache>
            </c:numRef>
          </c:val>
        </c:ser>
        <c:ser>
          <c:idx val="1"/>
          <c:order val="1"/>
          <c:tx>
            <c:strRef>
              <c:f>summer_enrollment!$C$31</c:f>
              <c:strCache>
                <c:ptCount val="1"/>
                <c:pt idx="0">
                  <c:v>Summer 2012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summer_enrollment!$A$32:$A$37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summer_enrollment!$C$32:$C$37</c:f>
              <c:numCache>
                <c:formatCode>General</c:formatCode>
                <c:ptCount val="6"/>
                <c:pt idx="0">
                  <c:v>69</c:v>
                </c:pt>
                <c:pt idx="1">
                  <c:v>565</c:v>
                </c:pt>
                <c:pt idx="2">
                  <c:v>327</c:v>
                </c:pt>
                <c:pt idx="3">
                  <c:v>44</c:v>
                </c:pt>
                <c:pt idx="4">
                  <c:v>186</c:v>
                </c:pt>
                <c:pt idx="5">
                  <c:v>82</c:v>
                </c:pt>
              </c:numCache>
            </c:numRef>
          </c:val>
        </c:ser>
        <c:ser>
          <c:idx val="2"/>
          <c:order val="2"/>
          <c:tx>
            <c:strRef>
              <c:f>summer_enrollment!$D$31</c:f>
              <c:strCache>
                <c:ptCount val="1"/>
                <c:pt idx="0">
                  <c:v>Summer 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summer_enrollment!$A$32:$A$37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summer_enrollment!$D$32:$D$37</c:f>
              <c:numCache>
                <c:formatCode>General</c:formatCode>
                <c:ptCount val="6"/>
                <c:pt idx="0">
                  <c:v>60</c:v>
                </c:pt>
                <c:pt idx="1">
                  <c:v>555</c:v>
                </c:pt>
                <c:pt idx="2">
                  <c:v>292</c:v>
                </c:pt>
                <c:pt idx="3">
                  <c:v>30</c:v>
                </c:pt>
                <c:pt idx="4">
                  <c:v>237</c:v>
                </c:pt>
                <c:pt idx="5">
                  <c:v>41</c:v>
                </c:pt>
              </c:numCache>
            </c:numRef>
          </c:val>
        </c:ser>
        <c:ser>
          <c:idx val="3"/>
          <c:order val="3"/>
          <c:tx>
            <c:strRef>
              <c:f>summer_enrollment!$E$31</c:f>
              <c:strCache>
                <c:ptCount val="1"/>
                <c:pt idx="0">
                  <c:v>Summer 2014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summer_enrollment!$A$32:$A$37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summer_enrollment!$E$32:$E$37</c:f>
              <c:numCache>
                <c:formatCode>General</c:formatCode>
                <c:ptCount val="6"/>
                <c:pt idx="0">
                  <c:v>50</c:v>
                </c:pt>
                <c:pt idx="1">
                  <c:v>397</c:v>
                </c:pt>
                <c:pt idx="2">
                  <c:v>252</c:v>
                </c:pt>
                <c:pt idx="3">
                  <c:v>24</c:v>
                </c:pt>
                <c:pt idx="4">
                  <c:v>220</c:v>
                </c:pt>
                <c:pt idx="5">
                  <c:v>50</c:v>
                </c:pt>
              </c:numCache>
            </c:numRef>
          </c:val>
        </c:ser>
        <c:ser>
          <c:idx val="4"/>
          <c:order val="4"/>
          <c:tx>
            <c:strRef>
              <c:f>summer_enrollment!$F$31</c:f>
              <c:strCache>
                <c:ptCount val="1"/>
                <c:pt idx="0">
                  <c:v>Summer 2015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summer_enrollment!$A$32:$A$37</c:f>
              <c:strCache>
                <c:ptCount val="6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Bachelor of Arts</c:v>
                </c:pt>
                <c:pt idx="4">
                  <c:v>Certificate of Achievement</c:v>
                </c:pt>
                <c:pt idx="5">
                  <c:v>Third-Year Certificate of Achievement</c:v>
                </c:pt>
              </c:strCache>
            </c:strRef>
          </c:cat>
          <c:val>
            <c:numRef>
              <c:f>summer_enrollment!$F$32:$F$37</c:f>
              <c:numCache>
                <c:formatCode>General</c:formatCode>
                <c:ptCount val="6"/>
                <c:pt idx="0">
                  <c:v>35</c:v>
                </c:pt>
                <c:pt idx="1">
                  <c:v>388</c:v>
                </c:pt>
                <c:pt idx="2">
                  <c:v>294</c:v>
                </c:pt>
                <c:pt idx="3">
                  <c:v>13</c:v>
                </c:pt>
                <c:pt idx="4">
                  <c:v>281</c:v>
                </c:pt>
                <c:pt idx="5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64259024"/>
        <c:axId val="-1264263376"/>
      </c:barChart>
      <c:catAx>
        <c:axId val="-126425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63376"/>
        <c:crosses val="autoZero"/>
        <c:auto val="1"/>
        <c:lblAlgn val="ctr"/>
        <c:lblOffset val="100"/>
        <c:noMultiLvlLbl val="0"/>
      </c:catAx>
      <c:valAx>
        <c:axId val="-126426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Students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5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Persistence Rates New Full Time Students Who Returned in Spring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persistence_grpahs!$B$5:$F$5</c:f>
              <c:strCache>
                <c:ptCount val="5"/>
                <c:pt idx="0">
                  <c:v>New 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  <c:pt idx="4">
                  <c:v>New Fall 14</c:v>
                </c:pt>
              </c:strCache>
            </c:strRef>
          </c:cat>
          <c:val>
            <c:numRef>
              <c:f>persistence_grpahs!$B$6:$F$6</c:f>
              <c:numCache>
                <c:formatCode>0%</c:formatCode>
                <c:ptCount val="5"/>
                <c:pt idx="0">
                  <c:v>0.84827586206896555</c:v>
                </c:pt>
                <c:pt idx="1">
                  <c:v>0.88028169014084512</c:v>
                </c:pt>
                <c:pt idx="2">
                  <c:v>0.87861271676300579</c:v>
                </c:pt>
                <c:pt idx="3">
                  <c:v>0.87463556851311952</c:v>
                </c:pt>
                <c:pt idx="4">
                  <c:v>0.90277777777777779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64262288"/>
        <c:axId val="-1264261744"/>
      </c:barChart>
      <c:catAx>
        <c:axId val="-126426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61744"/>
        <c:crosses val="autoZero"/>
        <c:auto val="1"/>
        <c:lblAlgn val="ctr"/>
        <c:lblOffset val="100"/>
        <c:noMultiLvlLbl val="0"/>
      </c:catAx>
      <c:valAx>
        <c:axId val="-126426174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6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Persistence Rates New Full Time Students Who Returned in Spring by Campus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persistence_grpahs!$B$7</c:f>
              <c:strCache>
                <c:ptCount val="1"/>
                <c:pt idx="0">
                  <c:v>New Fall 10</c:v>
                </c:pt>
              </c:strCache>
            </c:strRef>
          </c:tx>
          <c:spPr>
            <a:solidFill>
              <a:schemeClr val="accent2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persistence_grpahs!$A$8:$A$12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persistence_grpahs!$B$8:$B$12</c:f>
              <c:numCache>
                <c:formatCode>0%</c:formatCode>
                <c:ptCount val="5"/>
                <c:pt idx="0">
                  <c:v>0.80672268907563027</c:v>
                </c:pt>
                <c:pt idx="1">
                  <c:v>0.82926829268292679</c:v>
                </c:pt>
                <c:pt idx="2">
                  <c:v>0.92622950819672134</c:v>
                </c:pt>
                <c:pt idx="3">
                  <c:v>0.83534136546184734</c:v>
                </c:pt>
                <c:pt idx="4">
                  <c:v>0.83673469387755106</c:v>
                </c:pt>
              </c:numCache>
            </c:numRef>
          </c:val>
        </c:ser>
        <c:ser>
          <c:idx val="1"/>
          <c:order val="1"/>
          <c:tx>
            <c:strRef>
              <c:f>persistence_grpahs!$C$7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persistence_grpahs!$A$8:$A$12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persistence_grpahs!$C$8:$C$12</c:f>
              <c:numCache>
                <c:formatCode>0%</c:formatCode>
                <c:ptCount val="5"/>
                <c:pt idx="0">
                  <c:v>0.90972222222222221</c:v>
                </c:pt>
                <c:pt idx="1">
                  <c:v>0.7407407407407407</c:v>
                </c:pt>
                <c:pt idx="2">
                  <c:v>0.8833333333333333</c:v>
                </c:pt>
                <c:pt idx="3">
                  <c:v>0.89189189189189189</c:v>
                </c:pt>
                <c:pt idx="4">
                  <c:v>0.81818181818181823</c:v>
                </c:pt>
              </c:numCache>
            </c:numRef>
          </c:val>
        </c:ser>
        <c:ser>
          <c:idx val="2"/>
          <c:order val="2"/>
          <c:tx>
            <c:strRef>
              <c:f>persistence_grpahs!$D$7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persistence_grpahs!$A$8:$A$12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persistence_grpahs!$D$8:$D$12</c:f>
              <c:numCache>
                <c:formatCode>0%</c:formatCode>
                <c:ptCount val="5"/>
                <c:pt idx="0">
                  <c:v>0.8303571428571429</c:v>
                </c:pt>
                <c:pt idx="1">
                  <c:v>0.72727272727272729</c:v>
                </c:pt>
                <c:pt idx="2">
                  <c:v>0.930379746835443</c:v>
                </c:pt>
                <c:pt idx="3">
                  <c:v>0.90184049079754602</c:v>
                </c:pt>
                <c:pt idx="4">
                  <c:v>0.84905660377358494</c:v>
                </c:pt>
              </c:numCache>
            </c:numRef>
          </c:val>
        </c:ser>
        <c:ser>
          <c:idx val="3"/>
          <c:order val="3"/>
          <c:tx>
            <c:strRef>
              <c:f>persistence_grpahs!$E$7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persistence_grpahs!$A$8:$A$12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persistence_grpahs!$E$8:$E$12</c:f>
              <c:numCache>
                <c:formatCode>0%</c:formatCode>
                <c:ptCount val="5"/>
                <c:pt idx="0">
                  <c:v>0.87234042553191493</c:v>
                </c:pt>
                <c:pt idx="1">
                  <c:v>0.7</c:v>
                </c:pt>
                <c:pt idx="2">
                  <c:v>0.90625</c:v>
                </c:pt>
                <c:pt idx="3">
                  <c:v>0.9</c:v>
                </c:pt>
                <c:pt idx="4">
                  <c:v>0.82499999999999996</c:v>
                </c:pt>
              </c:numCache>
            </c:numRef>
          </c:val>
        </c:ser>
        <c:ser>
          <c:idx val="4"/>
          <c:order val="4"/>
          <c:tx>
            <c:strRef>
              <c:f>persistence_grpahs!$F$7</c:f>
              <c:strCache>
                <c:ptCount val="1"/>
                <c:pt idx="0">
                  <c:v>New Fall 14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persistence_grpahs!$A$8:$A$12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persistence_grpahs!$F$8:$F$12</c:f>
              <c:numCache>
                <c:formatCode>0%</c:formatCode>
                <c:ptCount val="5"/>
                <c:pt idx="0">
                  <c:v>0.90384615384615385</c:v>
                </c:pt>
                <c:pt idx="1">
                  <c:v>0.9285714285714286</c:v>
                </c:pt>
                <c:pt idx="2">
                  <c:v>0.89855072463768115</c:v>
                </c:pt>
                <c:pt idx="3">
                  <c:v>0.91860465116279066</c:v>
                </c:pt>
                <c:pt idx="4">
                  <c:v>0.83333333333333337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15195328"/>
        <c:axId val="-1215198048"/>
      </c:barChart>
      <c:catAx>
        <c:axId val="-121519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5198048"/>
        <c:crosses val="autoZero"/>
        <c:auto val="1"/>
        <c:lblAlgn val="ctr"/>
        <c:lblOffset val="100"/>
        <c:noMultiLvlLbl val="0"/>
      </c:catAx>
      <c:valAx>
        <c:axId val="-121519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5195328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1"/>
              <a:t>Persistence Rates New Full Time Students Who Returned in Spring by Gender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persistence_grpahs!$A$14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persistence_grpahs!$B$13:$F$13</c:f>
              <c:strCache>
                <c:ptCount val="5"/>
                <c:pt idx="0">
                  <c:v>New 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  <c:pt idx="4">
                  <c:v>New Fall 14</c:v>
                </c:pt>
              </c:strCache>
            </c:strRef>
          </c:cat>
          <c:val>
            <c:numRef>
              <c:f>persistence_grpahs!$B$14:$F$14</c:f>
              <c:numCache>
                <c:formatCode>0%</c:formatCode>
                <c:ptCount val="5"/>
                <c:pt idx="0">
                  <c:v>0.83229813664596275</c:v>
                </c:pt>
                <c:pt idx="1">
                  <c:v>0.88025889967637538</c:v>
                </c:pt>
                <c:pt idx="2">
                  <c:v>0.86333333333333329</c:v>
                </c:pt>
                <c:pt idx="3">
                  <c:v>0.89759036144578308</c:v>
                </c:pt>
                <c:pt idx="4">
                  <c:v>0.88479262672811065</c:v>
                </c:pt>
              </c:numCache>
            </c:numRef>
          </c:val>
        </c:ser>
        <c:ser>
          <c:idx val="1"/>
          <c:order val="1"/>
          <c:tx>
            <c:strRef>
              <c:f>persistence_grpahs!$A$15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persistence_grpahs!$B$13:$F$13</c:f>
              <c:strCache>
                <c:ptCount val="5"/>
                <c:pt idx="0">
                  <c:v>New 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  <c:pt idx="4">
                  <c:v>New Fall 14</c:v>
                </c:pt>
              </c:strCache>
            </c:strRef>
          </c:cat>
          <c:val>
            <c:numRef>
              <c:f>persistence_grpahs!$B$15:$F$15</c:f>
              <c:numCache>
                <c:formatCode>0%</c:formatCode>
                <c:ptCount val="5"/>
                <c:pt idx="0">
                  <c:v>0.86821705426356588</c:v>
                </c:pt>
                <c:pt idx="1">
                  <c:v>0.88030888030888033</c:v>
                </c:pt>
                <c:pt idx="2">
                  <c:v>0.8995433789954338</c:v>
                </c:pt>
                <c:pt idx="3">
                  <c:v>0.85310734463276838</c:v>
                </c:pt>
                <c:pt idx="4">
                  <c:v>0.92093023255813955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19705360"/>
        <c:axId val="-1219704272"/>
      </c:barChart>
      <c:catAx>
        <c:axId val="-121970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9704272"/>
        <c:crosses val="autoZero"/>
        <c:auto val="1"/>
        <c:lblAlgn val="ctr"/>
        <c:lblOffset val="100"/>
        <c:noMultiLvlLbl val="0"/>
      </c:catAx>
      <c:valAx>
        <c:axId val="-121970427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97053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Persistence Rates New Full Time Students Who Returned in Spring by Origin</a:t>
            </a:r>
            <a:endParaRPr lang="en-US" sz="1200" b="1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persistence_grpahs!$B$16</c:f>
              <c:strCache>
                <c:ptCount val="1"/>
                <c:pt idx="0">
                  <c:v>New Fall 10</c:v>
                </c:pt>
              </c:strCache>
            </c:strRef>
          </c:tx>
          <c:spPr>
            <a:solidFill>
              <a:schemeClr val="accent2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persistence_grpahs!$A$17:$A$20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persistence_grpahs!$B$17:$B$20</c:f>
              <c:numCache>
                <c:formatCode>0%</c:formatCode>
                <c:ptCount val="4"/>
                <c:pt idx="0">
                  <c:v>0.80769230769230771</c:v>
                </c:pt>
                <c:pt idx="1">
                  <c:v>0.83720930232558144</c:v>
                </c:pt>
                <c:pt idx="2">
                  <c:v>0.85795454545454541</c:v>
                </c:pt>
                <c:pt idx="3">
                  <c:v>0.8867924528301887</c:v>
                </c:pt>
              </c:numCache>
            </c:numRef>
          </c:val>
        </c:ser>
        <c:ser>
          <c:idx val="1"/>
          <c:order val="1"/>
          <c:tx>
            <c:strRef>
              <c:f>persistence_grpahs!$C$16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persistence_grpahs!$A$17:$A$20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persistence_grpahs!$C$17:$C$20</c:f>
              <c:numCache>
                <c:formatCode>0%</c:formatCode>
                <c:ptCount val="4"/>
                <c:pt idx="0">
                  <c:v>0.90384615384615385</c:v>
                </c:pt>
                <c:pt idx="1">
                  <c:v>0.78125</c:v>
                </c:pt>
                <c:pt idx="2">
                  <c:v>0.88636363636363635</c:v>
                </c:pt>
                <c:pt idx="3">
                  <c:v>0.85507246376811596</c:v>
                </c:pt>
              </c:numCache>
            </c:numRef>
          </c:val>
        </c:ser>
        <c:ser>
          <c:idx val="2"/>
          <c:order val="2"/>
          <c:tx>
            <c:strRef>
              <c:f>persistence_grpahs!$D$16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persistence_grpahs!$A$17:$A$20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persistence_grpahs!$D$17:$D$20</c:f>
              <c:numCache>
                <c:formatCode>0%</c:formatCode>
                <c:ptCount val="4"/>
                <c:pt idx="0">
                  <c:v>0.85384615384615381</c:v>
                </c:pt>
                <c:pt idx="1">
                  <c:v>0.76190476190476186</c:v>
                </c:pt>
                <c:pt idx="2">
                  <c:v>0.90877192982456145</c:v>
                </c:pt>
                <c:pt idx="3">
                  <c:v>0.86885245901639341</c:v>
                </c:pt>
              </c:numCache>
            </c:numRef>
          </c:val>
        </c:ser>
        <c:ser>
          <c:idx val="3"/>
          <c:order val="3"/>
          <c:tx>
            <c:strRef>
              <c:f>persistence_grpahs!$E$16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persistence_grpahs!$A$17:$A$20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persistence_grpahs!$E$17:$E$20</c:f>
              <c:numCache>
                <c:formatCode>0%</c:formatCode>
                <c:ptCount val="4"/>
                <c:pt idx="0">
                  <c:v>0.8928571428571429</c:v>
                </c:pt>
                <c:pt idx="1">
                  <c:v>0.73913043478260865</c:v>
                </c:pt>
                <c:pt idx="2">
                  <c:v>0.90366972477064222</c:v>
                </c:pt>
                <c:pt idx="3">
                  <c:v>0.7857142857142857</c:v>
                </c:pt>
              </c:numCache>
            </c:numRef>
          </c:val>
        </c:ser>
        <c:ser>
          <c:idx val="4"/>
          <c:order val="4"/>
          <c:tx>
            <c:strRef>
              <c:f>persistence_grpahs!$F$16</c:f>
              <c:strCache>
                <c:ptCount val="1"/>
                <c:pt idx="0">
                  <c:v>New Fall 14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persistence_grpahs!$A$17:$A$20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persistence_grpahs!$F$17:$F$20</c:f>
              <c:numCache>
                <c:formatCode>0%</c:formatCode>
                <c:ptCount val="4"/>
                <c:pt idx="0">
                  <c:v>0.90625</c:v>
                </c:pt>
                <c:pt idx="1">
                  <c:v>0.94117647058823528</c:v>
                </c:pt>
                <c:pt idx="2">
                  <c:v>0.90492957746478875</c:v>
                </c:pt>
                <c:pt idx="3">
                  <c:v>0.84444444444444444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64267184"/>
        <c:axId val="-1264270448"/>
      </c:barChart>
      <c:catAx>
        <c:axId val="-126426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70448"/>
        <c:crosses val="autoZero"/>
        <c:auto val="1"/>
        <c:lblAlgn val="ctr"/>
        <c:lblOffset val="100"/>
        <c:noMultiLvlLbl val="0"/>
      </c:catAx>
      <c:valAx>
        <c:axId val="-12642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64267184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Persistence Rates New Full Time Students Who Returned in Spring by Degree Type</a:t>
            </a:r>
            <a:endParaRPr lang="en-US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persistence_grpahs!$B$26</c:f>
              <c:strCache>
                <c:ptCount val="1"/>
                <c:pt idx="0">
                  <c:v>New Fall 10</c:v>
                </c:pt>
              </c:strCache>
            </c:strRef>
          </c:tx>
          <c:spPr>
            <a:solidFill>
              <a:schemeClr val="accent2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persistence_grpahs!$A$27:$A$30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persistence_grpahs!$B$27:$B$30</c:f>
              <c:numCache>
                <c:formatCode>0%</c:formatCode>
                <c:ptCount val="4"/>
                <c:pt idx="0">
                  <c:v>0.93103448275862066</c:v>
                </c:pt>
                <c:pt idx="1">
                  <c:v>0.82843137254901966</c:v>
                </c:pt>
                <c:pt idx="2">
                  <c:v>0.80172413793103448</c:v>
                </c:pt>
                <c:pt idx="3">
                  <c:v>0.87012987012987009</c:v>
                </c:pt>
              </c:numCache>
            </c:numRef>
          </c:val>
        </c:ser>
        <c:ser>
          <c:idx val="1"/>
          <c:order val="1"/>
          <c:tx>
            <c:strRef>
              <c:f>persistence_grpahs!$C$26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persistence_grpahs!$A$27:$A$30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persistence_grpahs!$C$27:$C$30</c:f>
              <c:numCache>
                <c:formatCode>0%</c:formatCode>
                <c:ptCount val="4"/>
                <c:pt idx="0">
                  <c:v>0.90625</c:v>
                </c:pt>
                <c:pt idx="1">
                  <c:v>0.87234042553191493</c:v>
                </c:pt>
                <c:pt idx="2">
                  <c:v>0.8716216216216216</c:v>
                </c:pt>
                <c:pt idx="3">
                  <c:v>0.89</c:v>
                </c:pt>
              </c:numCache>
            </c:numRef>
          </c:val>
        </c:ser>
        <c:ser>
          <c:idx val="2"/>
          <c:order val="2"/>
          <c:tx>
            <c:strRef>
              <c:f>persistence_grpahs!$D$26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persistence_grpahs!$A$27:$A$30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persistence_grpahs!$D$27:$D$30</c:f>
              <c:numCache>
                <c:formatCode>0%</c:formatCode>
                <c:ptCount val="4"/>
                <c:pt idx="0">
                  <c:v>0.8571428571428571</c:v>
                </c:pt>
                <c:pt idx="1">
                  <c:v>0.88819875776397517</c:v>
                </c:pt>
                <c:pt idx="2">
                  <c:v>0.86086956521739133</c:v>
                </c:pt>
                <c:pt idx="3">
                  <c:v>0.88288288288288286</c:v>
                </c:pt>
              </c:numCache>
            </c:numRef>
          </c:val>
        </c:ser>
        <c:ser>
          <c:idx val="3"/>
          <c:order val="3"/>
          <c:tx>
            <c:strRef>
              <c:f>persistence_grpahs!$E$26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persistence_grpahs!$A$27:$A$30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persistence_grpahs!$E$27:$E$30</c:f>
              <c:numCache>
                <c:formatCode>0.0%</c:formatCode>
                <c:ptCount val="4"/>
                <c:pt idx="0">
                  <c:v>0.7142857142857143</c:v>
                </c:pt>
                <c:pt idx="1">
                  <c:v>0.96511627906976749</c:v>
                </c:pt>
                <c:pt idx="2">
                  <c:v>0.90588235294117647</c:v>
                </c:pt>
                <c:pt idx="3">
                  <c:v>0.81212121212121213</c:v>
                </c:pt>
              </c:numCache>
            </c:numRef>
          </c:val>
        </c:ser>
        <c:ser>
          <c:idx val="4"/>
          <c:order val="4"/>
          <c:tx>
            <c:strRef>
              <c:f>persistence_grpahs!$F$26</c:f>
              <c:strCache>
                <c:ptCount val="1"/>
                <c:pt idx="0">
                  <c:v>New Fall 14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persistence_grpahs!$A$27:$A$30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persistence_grpahs!$F$27:$F$30</c:f>
              <c:numCache>
                <c:formatCode>0%</c:formatCode>
                <c:ptCount val="4"/>
                <c:pt idx="0">
                  <c:v>1</c:v>
                </c:pt>
                <c:pt idx="1">
                  <c:v>0.86111111111111116</c:v>
                </c:pt>
                <c:pt idx="2">
                  <c:v>0.91578947368421049</c:v>
                </c:pt>
                <c:pt idx="3">
                  <c:v>0.91402714932126694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21433872"/>
        <c:axId val="-1121439312"/>
      </c:barChart>
      <c:catAx>
        <c:axId val="-112143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9312"/>
        <c:crosses val="autoZero"/>
        <c:auto val="1"/>
        <c:lblAlgn val="ctr"/>
        <c:lblOffset val="100"/>
        <c:noMultiLvlLbl val="0"/>
      </c:catAx>
      <c:valAx>
        <c:axId val="-11214393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3872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Retention Rates New Full Time Students Who Returned next Fall</a:t>
            </a:r>
            <a:endParaRPr lang="en-U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Sheet4!$A$5</c:f>
              <c:strCache>
                <c:ptCount val="1"/>
                <c:pt idx="0">
                  <c:v>New Students (Full Time)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Sheet4!$B$4:$E$4</c:f>
              <c:strCache>
                <c:ptCount val="4"/>
                <c:pt idx="0">
                  <c:v>NewFall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</c:strCache>
            </c:strRef>
          </c:cat>
          <c:val>
            <c:numRef>
              <c:f>Sheet4!$B$5:$E$5</c:f>
              <c:numCache>
                <c:formatCode>0%</c:formatCode>
                <c:ptCount val="4"/>
                <c:pt idx="0">
                  <c:v>0.64655172413793105</c:v>
                </c:pt>
                <c:pt idx="1">
                  <c:v>0.551056338028169</c:v>
                </c:pt>
                <c:pt idx="2">
                  <c:v>0.63776493256262046</c:v>
                </c:pt>
                <c:pt idx="3">
                  <c:v>0.59183673469387754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21430064"/>
        <c:axId val="-1121431696"/>
      </c:barChart>
      <c:catAx>
        <c:axId val="-112143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1696"/>
        <c:crosses val="autoZero"/>
        <c:auto val="1"/>
        <c:lblAlgn val="ctr"/>
        <c:lblOffset val="100"/>
        <c:noMultiLvlLbl val="0"/>
      </c:catAx>
      <c:valAx>
        <c:axId val="-112143169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Retention Rates New Full Time Students Who Returned next Fall by Campus (K-1,P-13,Y-3)</a:t>
            </a:r>
            <a:endParaRPr lang="en-US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Sheet4!$B$6</c:f>
              <c:strCache>
                <c:ptCount val="1"/>
                <c:pt idx="0">
                  <c:v>NewFall 10</c:v>
                </c:pt>
              </c:strCache>
            </c:strRef>
          </c:tx>
          <c:spPr>
            <a:solidFill>
              <a:schemeClr val="accent3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Sheet4!$A$7:$A$11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Sheet4!$B$7:$B$11</c:f>
              <c:numCache>
                <c:formatCode>0%</c:formatCode>
                <c:ptCount val="5"/>
                <c:pt idx="0">
                  <c:v>0.6470588235294118</c:v>
                </c:pt>
                <c:pt idx="1">
                  <c:v>0.58536585365853655</c:v>
                </c:pt>
                <c:pt idx="2">
                  <c:v>0.83606557377049184</c:v>
                </c:pt>
                <c:pt idx="3">
                  <c:v>0.60642570281124497</c:v>
                </c:pt>
                <c:pt idx="4">
                  <c:v>0.42857142857142855</c:v>
                </c:pt>
              </c:numCache>
            </c:numRef>
          </c:val>
        </c:ser>
        <c:ser>
          <c:idx val="1"/>
          <c:order val="1"/>
          <c:tx>
            <c:strRef>
              <c:f>Sheet4!$C$6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Sheet4!$A$7:$A$11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Sheet4!$C$7:$C$11</c:f>
              <c:numCache>
                <c:formatCode>0%</c:formatCode>
                <c:ptCount val="5"/>
                <c:pt idx="0">
                  <c:v>0.54166666666666663</c:v>
                </c:pt>
                <c:pt idx="1">
                  <c:v>0.55555555555555558</c:v>
                </c:pt>
                <c:pt idx="2">
                  <c:v>0.65833333333333333</c:v>
                </c:pt>
                <c:pt idx="3">
                  <c:v>0.51351351351351349</c:v>
                </c:pt>
                <c:pt idx="4">
                  <c:v>0.49090909090909091</c:v>
                </c:pt>
              </c:numCache>
            </c:numRef>
          </c:val>
        </c:ser>
        <c:ser>
          <c:idx val="2"/>
          <c:order val="2"/>
          <c:tx>
            <c:strRef>
              <c:f>Sheet4!$D$6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Sheet4!$A$7:$A$11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Sheet4!$D$7:$D$11</c:f>
              <c:numCache>
                <c:formatCode>0%</c:formatCode>
                <c:ptCount val="5"/>
                <c:pt idx="0">
                  <c:v>0.48214285714285715</c:v>
                </c:pt>
                <c:pt idx="1">
                  <c:v>0.5757575757575758</c:v>
                </c:pt>
                <c:pt idx="2">
                  <c:v>0.77215189873417722</c:v>
                </c:pt>
                <c:pt idx="3">
                  <c:v>0.64417177914110424</c:v>
                </c:pt>
                <c:pt idx="4">
                  <c:v>0.58490566037735847</c:v>
                </c:pt>
              </c:numCache>
            </c:numRef>
          </c:val>
        </c:ser>
        <c:ser>
          <c:idx val="3"/>
          <c:order val="3"/>
          <c:tx>
            <c:strRef>
              <c:f>Sheet4!$E$6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Sheet4!$A$7:$A$11</c:f>
              <c:strCache>
                <c:ptCount val="5"/>
                <c:pt idx="0">
                  <c:v>Chuuk</c:v>
                </c:pt>
                <c:pt idx="1">
                  <c:v>Kosrae</c:v>
                </c:pt>
                <c:pt idx="2">
                  <c:v>National</c:v>
                </c:pt>
                <c:pt idx="3">
                  <c:v>Pohnpei</c:v>
                </c:pt>
                <c:pt idx="4">
                  <c:v>Yap</c:v>
                </c:pt>
              </c:strCache>
            </c:strRef>
          </c:cat>
          <c:val>
            <c:numRef>
              <c:f>Sheet4!$E$7:$E$11</c:f>
              <c:numCache>
                <c:formatCode>0%</c:formatCode>
                <c:ptCount val="5"/>
                <c:pt idx="0">
                  <c:v>0.44680851063829785</c:v>
                </c:pt>
                <c:pt idx="1">
                  <c:v>0.4</c:v>
                </c:pt>
                <c:pt idx="2">
                  <c:v>0.70833333333333337</c:v>
                </c:pt>
                <c:pt idx="3">
                  <c:v>0.62142857142857144</c:v>
                </c:pt>
                <c:pt idx="4">
                  <c:v>0.47499999999999998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15199680"/>
        <c:axId val="-1215196960"/>
      </c:barChart>
      <c:catAx>
        <c:axId val="-12151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5196960"/>
        <c:crosses val="autoZero"/>
        <c:auto val="1"/>
        <c:lblAlgn val="ctr"/>
        <c:lblOffset val="100"/>
        <c:noMultiLvlLbl val="0"/>
      </c:catAx>
      <c:valAx>
        <c:axId val="-12151969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51996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Retention Rates New Full Time Students Who Returned next Fall by Gender</a:t>
            </a:r>
            <a:endParaRPr lang="en-US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Sheet4!$A$13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Sheet4!$B$12:$E$12</c:f>
              <c:strCache>
                <c:ptCount val="4"/>
                <c:pt idx="0">
                  <c:v>NewFall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</c:strCache>
            </c:strRef>
          </c:cat>
          <c:val>
            <c:numRef>
              <c:f>Sheet4!$B$13:$E$13</c:f>
              <c:numCache>
                <c:formatCode>0%</c:formatCode>
                <c:ptCount val="4"/>
                <c:pt idx="0">
                  <c:v>0.6149068322981367</c:v>
                </c:pt>
                <c:pt idx="1">
                  <c:v>0.53398058252427183</c:v>
                </c:pt>
                <c:pt idx="2">
                  <c:v>0.64666666666666661</c:v>
                </c:pt>
                <c:pt idx="3">
                  <c:v>0.62048192771084343</c:v>
                </c:pt>
              </c:numCache>
            </c:numRef>
          </c:val>
        </c:ser>
        <c:ser>
          <c:idx val="1"/>
          <c:order val="1"/>
          <c:tx>
            <c:strRef>
              <c:f>Sheet4!$A$14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Sheet4!$B$12:$E$12</c:f>
              <c:strCache>
                <c:ptCount val="4"/>
                <c:pt idx="0">
                  <c:v>NewFall 10</c:v>
                </c:pt>
                <c:pt idx="1">
                  <c:v>New Fall 11</c:v>
                </c:pt>
                <c:pt idx="2">
                  <c:v>New Fall 12</c:v>
                </c:pt>
                <c:pt idx="3">
                  <c:v>New Fall 13</c:v>
                </c:pt>
              </c:strCache>
            </c:strRef>
          </c:cat>
          <c:val>
            <c:numRef>
              <c:f>Sheet4!$B$14:$E$14</c:f>
              <c:numCache>
                <c:formatCode>0%</c:formatCode>
                <c:ptCount val="4"/>
                <c:pt idx="0">
                  <c:v>0.68604651162790697</c:v>
                </c:pt>
                <c:pt idx="1">
                  <c:v>0.57528957528957525</c:v>
                </c:pt>
                <c:pt idx="2">
                  <c:v>0.62557077625570778</c:v>
                </c:pt>
                <c:pt idx="3">
                  <c:v>0.56497175141242939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21435504"/>
        <c:axId val="-1121433328"/>
      </c:barChart>
      <c:catAx>
        <c:axId val="-112143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3328"/>
        <c:crosses val="autoZero"/>
        <c:auto val="1"/>
        <c:lblAlgn val="ctr"/>
        <c:lblOffset val="100"/>
        <c:noMultiLvlLbl val="0"/>
      </c:catAx>
      <c:valAx>
        <c:axId val="-11214333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Retention Rates New Full Time Students Who Returned next Fall by Origin</a:t>
            </a:r>
            <a:endParaRPr lang="en-US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Sheet4!$B$15</c:f>
              <c:strCache>
                <c:ptCount val="1"/>
                <c:pt idx="0">
                  <c:v>NewFall 2010</c:v>
                </c:pt>
              </c:strCache>
            </c:strRef>
          </c:tx>
          <c:spPr>
            <a:solidFill>
              <a:schemeClr val="accent3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Sheet4!$A$16:$A$19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Sheet4!$B$16:$B$19</c:f>
              <c:numCache>
                <c:formatCode>0%</c:formatCode>
                <c:ptCount val="4"/>
                <c:pt idx="0">
                  <c:v>0.65384615384615385</c:v>
                </c:pt>
                <c:pt idx="1">
                  <c:v>0.60465116279069764</c:v>
                </c:pt>
                <c:pt idx="2">
                  <c:v>0.66761363636363635</c:v>
                </c:pt>
                <c:pt idx="3">
                  <c:v>0.52830188679245282</c:v>
                </c:pt>
              </c:numCache>
            </c:numRef>
          </c:val>
        </c:ser>
        <c:ser>
          <c:idx val="1"/>
          <c:order val="1"/>
          <c:tx>
            <c:strRef>
              <c:f>Sheet4!$C$15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Sheet4!$A$16:$A$19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Sheet4!$C$16:$C$19</c:f>
              <c:numCache>
                <c:formatCode>0%</c:formatCode>
                <c:ptCount val="4"/>
                <c:pt idx="0">
                  <c:v>0.5641025641025641</c:v>
                </c:pt>
                <c:pt idx="1">
                  <c:v>0.625</c:v>
                </c:pt>
                <c:pt idx="2">
                  <c:v>0.54545454545454541</c:v>
                </c:pt>
                <c:pt idx="3">
                  <c:v>0.50724637681159424</c:v>
                </c:pt>
              </c:numCache>
            </c:numRef>
          </c:val>
        </c:ser>
        <c:ser>
          <c:idx val="2"/>
          <c:order val="2"/>
          <c:tx>
            <c:strRef>
              <c:f>Sheet4!$D$15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Sheet4!$A$16:$A$19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Sheet4!$D$16:$D$19</c:f>
              <c:numCache>
                <c:formatCode>0%</c:formatCode>
                <c:ptCount val="4"/>
                <c:pt idx="0">
                  <c:v>0.53076923076923077</c:v>
                </c:pt>
                <c:pt idx="1">
                  <c:v>0.59523809523809523</c:v>
                </c:pt>
                <c:pt idx="2">
                  <c:v>0.69122807017543864</c:v>
                </c:pt>
                <c:pt idx="3">
                  <c:v>0.63934426229508201</c:v>
                </c:pt>
              </c:numCache>
            </c:numRef>
          </c:val>
        </c:ser>
        <c:ser>
          <c:idx val="3"/>
          <c:order val="3"/>
          <c:tx>
            <c:strRef>
              <c:f>Sheet4!$E$15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Sheet4!$A$16:$A$19</c:f>
              <c:strCache>
                <c:ptCount val="4"/>
                <c:pt idx="0">
                  <c:v>Chuukese</c:v>
                </c:pt>
                <c:pt idx="1">
                  <c:v>Kosraean</c:v>
                </c:pt>
                <c:pt idx="2">
                  <c:v>Pohnpeian</c:v>
                </c:pt>
                <c:pt idx="3">
                  <c:v>Yapese</c:v>
                </c:pt>
              </c:strCache>
            </c:strRef>
          </c:cat>
          <c:val>
            <c:numRef>
              <c:f>Sheet4!$E$16:$E$19</c:f>
              <c:numCache>
                <c:formatCode>0%</c:formatCode>
                <c:ptCount val="4"/>
                <c:pt idx="0">
                  <c:v>0.44642857142857145</c:v>
                </c:pt>
                <c:pt idx="1">
                  <c:v>0.39130434782608697</c:v>
                </c:pt>
                <c:pt idx="2">
                  <c:v>0.67431192660550454</c:v>
                </c:pt>
                <c:pt idx="3">
                  <c:v>0.52380952380952384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19707536"/>
        <c:axId val="-1219706992"/>
      </c:barChart>
      <c:catAx>
        <c:axId val="-121970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9706992"/>
        <c:crosses val="autoZero"/>
        <c:auto val="1"/>
        <c:lblAlgn val="ctr"/>
        <c:lblOffset val="100"/>
        <c:noMultiLvlLbl val="0"/>
      </c:catAx>
      <c:valAx>
        <c:axId val="-121970699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97075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baseline="0">
                <a:effectLst/>
              </a:rPr>
              <a:t>Retention Rates New Full Time Students Who Returned next Fall by Degree Type</a:t>
            </a:r>
            <a:endParaRPr lang="en-US" sz="120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Sheet4!$B$25</c:f>
              <c:strCache>
                <c:ptCount val="1"/>
                <c:pt idx="0">
                  <c:v>NewFall 10</c:v>
                </c:pt>
              </c:strCache>
            </c:strRef>
          </c:tx>
          <c:spPr>
            <a:solidFill>
              <a:schemeClr val="accent3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Sheet4!$A$26:$A$29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Sheet4!$B$26:$B$29</c:f>
              <c:numCache>
                <c:formatCode>0%</c:formatCode>
                <c:ptCount val="4"/>
                <c:pt idx="0">
                  <c:v>1</c:v>
                </c:pt>
                <c:pt idx="1">
                  <c:v>0.7009803921568627</c:v>
                </c:pt>
                <c:pt idx="2">
                  <c:v>0.61206896551724133</c:v>
                </c:pt>
                <c:pt idx="3">
                  <c:v>0.78787878787878785</c:v>
                </c:pt>
              </c:numCache>
            </c:numRef>
          </c:val>
        </c:ser>
        <c:ser>
          <c:idx val="1"/>
          <c:order val="1"/>
          <c:tx>
            <c:strRef>
              <c:f>Sheet4!$C$25</c:f>
              <c:strCache>
                <c:ptCount val="1"/>
                <c:pt idx="0">
                  <c:v>New Fall 11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Sheet4!$A$26:$A$29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Sheet4!$C$26:$C$29</c:f>
              <c:numCache>
                <c:formatCode>0%</c:formatCode>
                <c:ptCount val="4"/>
                <c:pt idx="0">
                  <c:v>0.5625</c:v>
                </c:pt>
                <c:pt idx="1">
                  <c:v>0.5957446808510638</c:v>
                </c:pt>
                <c:pt idx="2">
                  <c:v>0.57432432432432434</c:v>
                </c:pt>
                <c:pt idx="3">
                  <c:v>0.49</c:v>
                </c:pt>
              </c:numCache>
            </c:numRef>
          </c:val>
        </c:ser>
        <c:ser>
          <c:idx val="2"/>
          <c:order val="2"/>
          <c:tx>
            <c:strRef>
              <c:f>Sheet4!$D$25</c:f>
              <c:strCache>
                <c:ptCount val="1"/>
                <c:pt idx="0">
                  <c:v>New Fall 12</c:v>
                </c:pt>
              </c:strCache>
            </c:strRef>
          </c:tx>
          <c:spPr>
            <a:solidFill>
              <a:schemeClr val="accent3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Sheet4!$A$26:$A$29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Sheet4!$D$26:$D$29</c:f>
              <c:numCache>
                <c:formatCode>0%</c:formatCode>
                <c:ptCount val="4"/>
                <c:pt idx="0">
                  <c:v>0.61904761904761907</c:v>
                </c:pt>
                <c:pt idx="1">
                  <c:v>0.68944099378881984</c:v>
                </c:pt>
                <c:pt idx="2">
                  <c:v>0.65217391304347827</c:v>
                </c:pt>
                <c:pt idx="3">
                  <c:v>0.59459459459459463</c:v>
                </c:pt>
              </c:numCache>
            </c:numRef>
          </c:val>
        </c:ser>
        <c:ser>
          <c:idx val="3"/>
          <c:order val="3"/>
          <c:tx>
            <c:strRef>
              <c:f>Sheet4!$E$25</c:f>
              <c:strCache>
                <c:ptCount val="1"/>
                <c:pt idx="0">
                  <c:v>New Fall 13</c:v>
                </c:pt>
              </c:strCache>
            </c:strRef>
          </c:tx>
          <c:spPr>
            <a:solidFill>
              <a:schemeClr val="accent3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Sheet4!$A$26:$A$29</c:f>
              <c:strCache>
                <c:ptCount val="4"/>
                <c:pt idx="0">
                  <c:v>Associate of Applied Science</c:v>
                </c:pt>
                <c:pt idx="1">
                  <c:v>Associate of Arts</c:v>
                </c:pt>
                <c:pt idx="2">
                  <c:v>Associate of Science</c:v>
                </c:pt>
                <c:pt idx="3">
                  <c:v>Certificate of Achievement</c:v>
                </c:pt>
              </c:strCache>
            </c:strRef>
          </c:cat>
          <c:val>
            <c:numRef>
              <c:f>Sheet4!$E$26:$E$29</c:f>
              <c:numCache>
                <c:formatCode>0%</c:formatCode>
                <c:ptCount val="4"/>
                <c:pt idx="0">
                  <c:v>0.5714285714285714</c:v>
                </c:pt>
                <c:pt idx="1">
                  <c:v>0.63953488372093026</c:v>
                </c:pt>
                <c:pt idx="2">
                  <c:v>0.62352941176470589</c:v>
                </c:pt>
                <c:pt idx="3">
                  <c:v>0.55151515151515151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21442576"/>
        <c:axId val="-1121434960"/>
      </c:barChart>
      <c:catAx>
        <c:axId val="-112144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34960"/>
        <c:crosses val="autoZero"/>
        <c:auto val="1"/>
        <c:lblAlgn val="ctr"/>
        <c:lblOffset val="100"/>
        <c:noMultiLvlLbl val="0"/>
      </c:catAx>
      <c:valAx>
        <c:axId val="-11214349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21442576"/>
        <c:crosses val="autoZero"/>
        <c:crossBetween val="between"/>
        <c:majorUnit val="0.2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5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7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8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9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6B933-1860-4F7A-A02C-45CC8CDCFD42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702DC-E07D-4A3C-A7EB-27393A60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39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1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9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4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8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4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4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0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1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0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768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15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0745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15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8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0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97A72-867F-4278-9B68-F2418F2618FB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2F0A1E3-1651-49DB-B3CE-6B81F8FD6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5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College of Micronesia – FSM</a:t>
            </a:r>
            <a:br>
              <a:rPr lang="en-US" dirty="0" smtClean="0"/>
            </a:br>
            <a:r>
              <a:rPr lang="en-US" dirty="0" smtClean="0"/>
              <a:t>Enrollment Trends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Board of Regents</a:t>
            </a:r>
          </a:p>
          <a:p>
            <a:r>
              <a:rPr lang="en-US" dirty="0" smtClean="0"/>
              <a:t>August 2015</a:t>
            </a:r>
          </a:p>
          <a:p>
            <a:endParaRPr lang="en-US" dirty="0" smtClean="0"/>
          </a:p>
          <a:p>
            <a:r>
              <a:rPr lang="en-US" sz="1400" dirty="0" smtClean="0"/>
              <a:t>Prepared by IRPO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70553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Year Enrollment Trends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760743"/>
              </p:ext>
            </p:extLst>
          </p:nvPr>
        </p:nvGraphicFramePr>
        <p:xfrm>
          <a:off x="2592924" y="1988976"/>
          <a:ext cx="8165272" cy="468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876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Semester Enrollment by Campus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289830"/>
              </p:ext>
            </p:extLst>
          </p:nvPr>
        </p:nvGraphicFramePr>
        <p:xfrm>
          <a:off x="2592923" y="2066729"/>
          <a:ext cx="8977035" cy="4455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0553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Semester Enrollment by Student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147598"/>
              </p:ext>
            </p:extLst>
          </p:nvPr>
        </p:nvGraphicFramePr>
        <p:xfrm>
          <a:off x="2522375" y="2038738"/>
          <a:ext cx="8982236" cy="4520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135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Semester Full Time versus Part Time (%)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732993"/>
              </p:ext>
            </p:extLst>
          </p:nvPr>
        </p:nvGraphicFramePr>
        <p:xfrm>
          <a:off x="2592923" y="2048068"/>
          <a:ext cx="8911687" cy="4408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7244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Semester Enrollment by Gender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031276"/>
              </p:ext>
            </p:extLst>
          </p:nvPr>
        </p:nvGraphicFramePr>
        <p:xfrm>
          <a:off x="2592923" y="2010746"/>
          <a:ext cx="8911687" cy="442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250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Semester Enrollment by State of Origin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70542"/>
              </p:ext>
            </p:extLst>
          </p:nvPr>
        </p:nvGraphicFramePr>
        <p:xfrm>
          <a:off x="2313992" y="2897156"/>
          <a:ext cx="4677747" cy="28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3196431"/>
              </p:ext>
            </p:extLst>
          </p:nvPr>
        </p:nvGraphicFramePr>
        <p:xfrm>
          <a:off x="6932611" y="28971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4849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Fall Semester Enrollment by Degree Type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829145"/>
              </p:ext>
            </p:extLst>
          </p:nvPr>
        </p:nvGraphicFramePr>
        <p:xfrm>
          <a:off x="2592923" y="2108717"/>
          <a:ext cx="8911687" cy="4525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6705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482387"/>
              </p:ext>
            </p:extLst>
          </p:nvPr>
        </p:nvGraphicFramePr>
        <p:xfrm>
          <a:off x="2592924" y="2071396"/>
          <a:ext cx="8911686" cy="4264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176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by Campus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300402"/>
              </p:ext>
            </p:extLst>
          </p:nvPr>
        </p:nvGraphicFramePr>
        <p:xfrm>
          <a:off x="2592923" y="2057399"/>
          <a:ext cx="8911687" cy="4660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6384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by Student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314356"/>
              </p:ext>
            </p:extLst>
          </p:nvPr>
        </p:nvGraphicFramePr>
        <p:xfrm>
          <a:off x="2592923" y="2066730"/>
          <a:ext cx="8911687" cy="4492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1152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FT versus Part Time (%)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887608"/>
              </p:ext>
            </p:extLst>
          </p:nvPr>
        </p:nvGraphicFramePr>
        <p:xfrm>
          <a:off x="2592923" y="2038738"/>
          <a:ext cx="8818415" cy="4334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07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by Gender (%)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002754"/>
              </p:ext>
            </p:extLst>
          </p:nvPr>
        </p:nvGraphicFramePr>
        <p:xfrm>
          <a:off x="2592924" y="2001417"/>
          <a:ext cx="8715778" cy="429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2665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by State of Origin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128587"/>
              </p:ext>
            </p:extLst>
          </p:nvPr>
        </p:nvGraphicFramePr>
        <p:xfrm>
          <a:off x="2503714" y="307443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379876"/>
              </p:ext>
            </p:extLst>
          </p:nvPr>
        </p:nvGraphicFramePr>
        <p:xfrm>
          <a:off x="7122367" y="302778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4881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Semester Enrollment by Degree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949234"/>
              </p:ext>
            </p:extLst>
          </p:nvPr>
        </p:nvGraphicFramePr>
        <p:xfrm>
          <a:off x="2438399" y="2029408"/>
          <a:ext cx="9066211" cy="446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1201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Trends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94580"/>
              </p:ext>
            </p:extLst>
          </p:nvPr>
        </p:nvGraphicFramePr>
        <p:xfrm>
          <a:off x="2662335" y="2066731"/>
          <a:ext cx="8842276" cy="4539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2680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by Campus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857311"/>
              </p:ext>
            </p:extLst>
          </p:nvPr>
        </p:nvGraphicFramePr>
        <p:xfrm>
          <a:off x="2699657" y="2085391"/>
          <a:ext cx="8804954" cy="4175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297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by Student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607818"/>
              </p:ext>
            </p:extLst>
          </p:nvPr>
        </p:nvGraphicFramePr>
        <p:xfrm>
          <a:off x="2592923" y="2020078"/>
          <a:ext cx="8911687" cy="407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2027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Full Time vs Part Time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93444"/>
              </p:ext>
            </p:extLst>
          </p:nvPr>
        </p:nvGraphicFramePr>
        <p:xfrm>
          <a:off x="2680995" y="2029407"/>
          <a:ext cx="8823616" cy="402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427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Gender (%)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455224"/>
              </p:ext>
            </p:extLst>
          </p:nvPr>
        </p:nvGraphicFramePr>
        <p:xfrm>
          <a:off x="2592923" y="2066731"/>
          <a:ext cx="8911687" cy="42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59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by State of Origin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936132"/>
              </p:ext>
            </p:extLst>
          </p:nvPr>
        </p:nvGraphicFramePr>
        <p:xfrm>
          <a:off x="2592924" y="2859832"/>
          <a:ext cx="47339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629430"/>
              </p:ext>
            </p:extLst>
          </p:nvPr>
        </p:nvGraphicFramePr>
        <p:xfrm>
          <a:off x="7075715" y="28225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3207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Semester Enrollment by Degree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918637"/>
              </p:ext>
            </p:extLst>
          </p:nvPr>
        </p:nvGraphicFramePr>
        <p:xfrm>
          <a:off x="2592924" y="2127380"/>
          <a:ext cx="8911686" cy="4413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5064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Fall to Spring New Full Time Students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5061156"/>
              </p:ext>
            </p:extLst>
          </p:nvPr>
        </p:nvGraphicFramePr>
        <p:xfrm>
          <a:off x="2592923" y="2108915"/>
          <a:ext cx="8573059" cy="454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9890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by Campus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218718"/>
              </p:ext>
            </p:extLst>
          </p:nvPr>
        </p:nvGraphicFramePr>
        <p:xfrm>
          <a:off x="2689537" y="2091274"/>
          <a:ext cx="8815073" cy="4425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122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by Gender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908796"/>
              </p:ext>
            </p:extLst>
          </p:nvPr>
        </p:nvGraphicFramePr>
        <p:xfrm>
          <a:off x="2444839" y="2070279"/>
          <a:ext cx="9059772" cy="4407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9606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by State of Origin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925989"/>
              </p:ext>
            </p:extLst>
          </p:nvPr>
        </p:nvGraphicFramePr>
        <p:xfrm>
          <a:off x="2592923" y="2044521"/>
          <a:ext cx="8911687" cy="445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6514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by Degree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386577"/>
              </p:ext>
            </p:extLst>
          </p:nvPr>
        </p:nvGraphicFramePr>
        <p:xfrm>
          <a:off x="2592923" y="2018763"/>
          <a:ext cx="8911687" cy="4253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7528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Fall to Fall New Full Time Students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815436"/>
              </p:ext>
            </p:extLst>
          </p:nvPr>
        </p:nvGraphicFramePr>
        <p:xfrm>
          <a:off x="2592923" y="2070278"/>
          <a:ext cx="8911687" cy="4330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1055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by State of Origin (note: does not adjust for transfers)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604790"/>
              </p:ext>
            </p:extLst>
          </p:nvPr>
        </p:nvGraphicFramePr>
        <p:xfrm>
          <a:off x="2592923" y="2005884"/>
          <a:ext cx="8911687" cy="4948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2731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by Gender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476647"/>
              </p:ext>
            </p:extLst>
          </p:nvPr>
        </p:nvGraphicFramePr>
        <p:xfrm>
          <a:off x="2689537" y="2057400"/>
          <a:ext cx="8815073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3063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by State of Origin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716935"/>
              </p:ext>
            </p:extLst>
          </p:nvPr>
        </p:nvGraphicFramePr>
        <p:xfrm>
          <a:off x="2792569" y="2044520"/>
          <a:ext cx="8712042" cy="4214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7518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by Degree Type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684735"/>
              </p:ext>
            </p:extLst>
          </p:nvPr>
        </p:nvGraphicFramePr>
        <p:xfrm>
          <a:off x="2592923" y="2070278"/>
          <a:ext cx="8911687" cy="478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439340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140</TotalTime>
  <Words>489</Words>
  <Application>Microsoft Office PowerPoint</Application>
  <PresentationFormat>Widescreen</PresentationFormat>
  <Paragraphs>102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Century Gothic</vt:lpstr>
      <vt:lpstr>Wingdings 3</vt:lpstr>
      <vt:lpstr>Wisp</vt:lpstr>
      <vt:lpstr>College of Micronesia – FSM Enrollment Trends</vt:lpstr>
      <vt:lpstr>Academic Year Enrollment Trends</vt:lpstr>
      <vt:lpstr>Fall Semester Enrollment by Campus</vt:lpstr>
      <vt:lpstr>Fall Semester Enrollment by Student Type</vt:lpstr>
      <vt:lpstr>Fall Semester Full Time versus Part Time (%)</vt:lpstr>
      <vt:lpstr>Fall Semester Enrollment by Gender</vt:lpstr>
      <vt:lpstr>Fall Semester Enrollment by State of Origin</vt:lpstr>
      <vt:lpstr>Fall Semester Enrollment by Degree Type </vt:lpstr>
      <vt:lpstr>Spring Semester Enrollment </vt:lpstr>
      <vt:lpstr>Spring Semester Enrollment by Campus</vt:lpstr>
      <vt:lpstr>Spring Semester Enrollment by Student Type</vt:lpstr>
      <vt:lpstr>Spring Semester FT versus Part Time (%)</vt:lpstr>
      <vt:lpstr>Spring Semester Enrollment by Gender (%)</vt:lpstr>
      <vt:lpstr>Spring Semester Enrollment by State of Origin</vt:lpstr>
      <vt:lpstr>Spring Semester Enrollment by Degree Type</vt:lpstr>
      <vt:lpstr>Summer Semester Enrollment Trends</vt:lpstr>
      <vt:lpstr>Summer Semester Enrollment by Campus</vt:lpstr>
      <vt:lpstr>Summer Semester Enrollment by Student Type</vt:lpstr>
      <vt:lpstr>Summer Semester Full Time vs Part Time</vt:lpstr>
      <vt:lpstr>Summer Semester Enrollment Gender (%)</vt:lpstr>
      <vt:lpstr>Summer Semester Enrollment by State of Origin</vt:lpstr>
      <vt:lpstr>Summer Semester Enrollment by Degree Type</vt:lpstr>
      <vt:lpstr>Persistence Fall to Spring New Full Time Students</vt:lpstr>
      <vt:lpstr>Persistence by Campus</vt:lpstr>
      <vt:lpstr>Persistence by Gender</vt:lpstr>
      <vt:lpstr>Persistence by State of Origin</vt:lpstr>
      <vt:lpstr>Persistence by Degree Type</vt:lpstr>
      <vt:lpstr>Retention Fall to Fall New Full Time Students</vt:lpstr>
      <vt:lpstr>Retention by State of Origin (note: does not adjust for transfers)</vt:lpstr>
      <vt:lpstr>Retention by Gender</vt:lpstr>
      <vt:lpstr>Retention by State of Origin</vt:lpstr>
      <vt:lpstr>Retention by Degree Type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of Micronesia – FSM Enrollment Trends</dc:title>
  <dc:creator>Jimmy Hicks</dc:creator>
  <cp:lastModifiedBy>Jimmy Hicks</cp:lastModifiedBy>
  <cp:revision>22</cp:revision>
  <cp:lastPrinted>2015-07-29T23:22:42Z</cp:lastPrinted>
  <dcterms:created xsi:type="dcterms:W3CDTF">2015-07-28T04:32:22Z</dcterms:created>
  <dcterms:modified xsi:type="dcterms:W3CDTF">2015-08-05T07:24:04Z</dcterms:modified>
</cp:coreProperties>
</file>